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8" r:id="rId2"/>
    <p:sldId id="259" r:id="rId3"/>
    <p:sldId id="281" r:id="rId4"/>
    <p:sldId id="260" r:id="rId5"/>
    <p:sldId id="261" r:id="rId6"/>
    <p:sldId id="269" r:id="rId7"/>
    <p:sldId id="272" r:id="rId8"/>
    <p:sldId id="274" r:id="rId9"/>
    <p:sldId id="263" r:id="rId10"/>
    <p:sldId id="264" r:id="rId11"/>
    <p:sldId id="275" r:id="rId12"/>
    <p:sldId id="265" r:id="rId13"/>
    <p:sldId id="276" r:id="rId14"/>
    <p:sldId id="279" r:id="rId15"/>
    <p:sldId id="280" r:id="rId16"/>
    <p:sldId id="266" r:id="rId17"/>
    <p:sldId id="273" r:id="rId18"/>
    <p:sldId id="277" r:id="rId19"/>
    <p:sldId id="267" r:id="rId20"/>
    <p:sldId id="268" r:id="rId21"/>
    <p:sldId id="270"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E2A"/>
    <a:srgbClr val="0015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83" d="100"/>
          <a:sy n="83" d="100"/>
        </p:scale>
        <p:origin x="44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7CF96-960B-43FB-A4F7-B34304DE2302}" type="datetimeFigureOut">
              <a:rPr lang="en-US" smtClean="0"/>
              <a:t>10/15/2024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17088E-6718-4985-BFEE-8831F30FA2D2}" type="slidenum">
              <a:rPr lang="en-US" smtClean="0"/>
              <a:t>‹#›</a:t>
            </a:fld>
            <a:endParaRPr lang="en-US"/>
          </a:p>
        </p:txBody>
      </p:sp>
    </p:spTree>
    <p:extLst>
      <p:ext uri="{BB962C8B-B14F-4D97-AF65-F5344CB8AC3E}">
        <p14:creationId xmlns:p14="http://schemas.microsoft.com/office/powerpoint/2010/main" val="303799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17088E-6718-4985-BFEE-8831F30FA2D2}" type="slidenum">
              <a:rPr lang="en-US" smtClean="0"/>
              <a:t>9</a:t>
            </a:fld>
            <a:endParaRPr lang="en-US"/>
          </a:p>
        </p:txBody>
      </p:sp>
    </p:spTree>
    <p:extLst>
      <p:ext uri="{BB962C8B-B14F-4D97-AF65-F5344CB8AC3E}">
        <p14:creationId xmlns:p14="http://schemas.microsoft.com/office/powerpoint/2010/main" val="167871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99AE-D08B-0BE7-7EBE-12DFCFB439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06849A-A562-A5F7-2F9D-EEE1CBDA86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854090-63F0-2AC1-91BD-B7BFB89EFA57}"/>
              </a:ext>
            </a:extLst>
          </p:cNvPr>
          <p:cNvSpPr>
            <a:spLocks noGrp="1"/>
          </p:cNvSpPr>
          <p:nvPr>
            <p:ph type="dt" sz="half" idx="10"/>
          </p:nvPr>
        </p:nvSpPr>
        <p:spPr/>
        <p:txBody>
          <a:bodyPr/>
          <a:lstStyle/>
          <a:p>
            <a:fld id="{6EA5D61C-A733-4A26-BE83-C8F497BFCB59}" type="datetimeFigureOut">
              <a:rPr lang="en-US" smtClean="0"/>
              <a:t>10/15/2024</a:t>
            </a:fld>
            <a:endParaRPr lang="en-US"/>
          </a:p>
        </p:txBody>
      </p:sp>
      <p:sp>
        <p:nvSpPr>
          <p:cNvPr id="5" name="Footer Placeholder 4">
            <a:extLst>
              <a:ext uri="{FF2B5EF4-FFF2-40B4-BE49-F238E27FC236}">
                <a16:creationId xmlns:a16="http://schemas.microsoft.com/office/drawing/2014/main" id="{051995DA-175B-9353-714B-53FA95723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EA3BC8-3B7E-BE4F-D9FF-05BCC7658953}"/>
              </a:ext>
            </a:extLst>
          </p:cNvPr>
          <p:cNvSpPr>
            <a:spLocks noGrp="1"/>
          </p:cNvSpPr>
          <p:nvPr>
            <p:ph type="sldNum" sz="quarter" idx="12"/>
          </p:nvPr>
        </p:nvSpPr>
        <p:spPr/>
        <p:txBody>
          <a:bodyPr/>
          <a:lstStyle/>
          <a:p>
            <a:fld id="{97CC389D-2C44-4CE0-9382-5B44FA1C5199}" type="slidenum">
              <a:rPr lang="en-US" smtClean="0"/>
              <a:t>‹#›</a:t>
            </a:fld>
            <a:endParaRPr lang="en-US"/>
          </a:p>
        </p:txBody>
      </p:sp>
    </p:spTree>
    <p:extLst>
      <p:ext uri="{BB962C8B-B14F-4D97-AF65-F5344CB8AC3E}">
        <p14:creationId xmlns:p14="http://schemas.microsoft.com/office/powerpoint/2010/main" val="2485912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46D43-0777-CDDB-ED22-EBFE8EF3AC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8596A23-7FF7-7462-F447-305E60EE9A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DAEA2F-6CCE-CC87-1707-F5EC7629B7AE}"/>
              </a:ext>
            </a:extLst>
          </p:cNvPr>
          <p:cNvSpPr>
            <a:spLocks noGrp="1"/>
          </p:cNvSpPr>
          <p:nvPr>
            <p:ph type="dt" sz="half" idx="10"/>
          </p:nvPr>
        </p:nvSpPr>
        <p:spPr/>
        <p:txBody>
          <a:bodyPr/>
          <a:lstStyle/>
          <a:p>
            <a:fld id="{6EA5D61C-A733-4A26-BE83-C8F497BFCB59}" type="datetimeFigureOut">
              <a:rPr lang="en-US" smtClean="0"/>
              <a:t>10/15/2024</a:t>
            </a:fld>
            <a:endParaRPr lang="en-US"/>
          </a:p>
        </p:txBody>
      </p:sp>
      <p:sp>
        <p:nvSpPr>
          <p:cNvPr id="5" name="Footer Placeholder 4">
            <a:extLst>
              <a:ext uri="{FF2B5EF4-FFF2-40B4-BE49-F238E27FC236}">
                <a16:creationId xmlns:a16="http://schemas.microsoft.com/office/drawing/2014/main" id="{1D52CDFA-3C94-D208-FA08-965674B2D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9C601-348B-05F9-BC15-E7C090EF2BEC}"/>
              </a:ext>
            </a:extLst>
          </p:cNvPr>
          <p:cNvSpPr>
            <a:spLocks noGrp="1"/>
          </p:cNvSpPr>
          <p:nvPr>
            <p:ph type="sldNum" sz="quarter" idx="12"/>
          </p:nvPr>
        </p:nvSpPr>
        <p:spPr/>
        <p:txBody>
          <a:bodyPr/>
          <a:lstStyle/>
          <a:p>
            <a:fld id="{97CC389D-2C44-4CE0-9382-5B44FA1C5199}" type="slidenum">
              <a:rPr lang="en-US" smtClean="0"/>
              <a:t>‹#›</a:t>
            </a:fld>
            <a:endParaRPr lang="en-US"/>
          </a:p>
        </p:txBody>
      </p:sp>
    </p:spTree>
    <p:extLst>
      <p:ext uri="{BB962C8B-B14F-4D97-AF65-F5344CB8AC3E}">
        <p14:creationId xmlns:p14="http://schemas.microsoft.com/office/powerpoint/2010/main" val="1127362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59BE4A-39CF-DAA2-1B96-70EADFAF90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C02B11-8D66-E273-C0D6-F02E505A0D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2383B5-C9C3-2863-6E46-3E395C05874F}"/>
              </a:ext>
            </a:extLst>
          </p:cNvPr>
          <p:cNvSpPr>
            <a:spLocks noGrp="1"/>
          </p:cNvSpPr>
          <p:nvPr>
            <p:ph type="dt" sz="half" idx="10"/>
          </p:nvPr>
        </p:nvSpPr>
        <p:spPr/>
        <p:txBody>
          <a:bodyPr/>
          <a:lstStyle/>
          <a:p>
            <a:fld id="{6EA5D61C-A733-4A26-BE83-C8F497BFCB59}" type="datetimeFigureOut">
              <a:rPr lang="en-US" smtClean="0"/>
              <a:t>10/15/2024</a:t>
            </a:fld>
            <a:endParaRPr lang="en-US"/>
          </a:p>
        </p:txBody>
      </p:sp>
      <p:sp>
        <p:nvSpPr>
          <p:cNvPr id="5" name="Footer Placeholder 4">
            <a:extLst>
              <a:ext uri="{FF2B5EF4-FFF2-40B4-BE49-F238E27FC236}">
                <a16:creationId xmlns:a16="http://schemas.microsoft.com/office/drawing/2014/main" id="{4AFCB363-AEE6-CC99-49E3-0E1B1899DD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6BF10-24A7-1D26-9EB8-91E66361B3EC}"/>
              </a:ext>
            </a:extLst>
          </p:cNvPr>
          <p:cNvSpPr>
            <a:spLocks noGrp="1"/>
          </p:cNvSpPr>
          <p:nvPr>
            <p:ph type="sldNum" sz="quarter" idx="12"/>
          </p:nvPr>
        </p:nvSpPr>
        <p:spPr/>
        <p:txBody>
          <a:bodyPr/>
          <a:lstStyle/>
          <a:p>
            <a:fld id="{97CC389D-2C44-4CE0-9382-5B44FA1C5199}" type="slidenum">
              <a:rPr lang="en-US" smtClean="0"/>
              <a:t>‹#›</a:t>
            </a:fld>
            <a:endParaRPr lang="en-US"/>
          </a:p>
        </p:txBody>
      </p:sp>
    </p:spTree>
    <p:extLst>
      <p:ext uri="{BB962C8B-B14F-4D97-AF65-F5344CB8AC3E}">
        <p14:creationId xmlns:p14="http://schemas.microsoft.com/office/powerpoint/2010/main" val="161071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15E7-7C8E-2954-DB54-38A62D4918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C138B9-BE41-A028-8E60-0B5FFA2AFE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5FDA1-6305-7ACF-FA6B-6D8CB1470582}"/>
              </a:ext>
            </a:extLst>
          </p:cNvPr>
          <p:cNvSpPr>
            <a:spLocks noGrp="1"/>
          </p:cNvSpPr>
          <p:nvPr>
            <p:ph type="dt" sz="half" idx="10"/>
          </p:nvPr>
        </p:nvSpPr>
        <p:spPr/>
        <p:txBody>
          <a:bodyPr/>
          <a:lstStyle/>
          <a:p>
            <a:fld id="{6EA5D61C-A733-4A26-BE83-C8F497BFCB59}" type="datetimeFigureOut">
              <a:rPr lang="en-US" smtClean="0"/>
              <a:t>10/15/2024</a:t>
            </a:fld>
            <a:endParaRPr lang="en-US"/>
          </a:p>
        </p:txBody>
      </p:sp>
      <p:sp>
        <p:nvSpPr>
          <p:cNvPr id="5" name="Footer Placeholder 4">
            <a:extLst>
              <a:ext uri="{FF2B5EF4-FFF2-40B4-BE49-F238E27FC236}">
                <a16:creationId xmlns:a16="http://schemas.microsoft.com/office/drawing/2014/main" id="{F90E6A27-56FC-14B2-2BF2-4FCEBB0B3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0C8D2-0CEF-E54D-DE69-158DB22E907B}"/>
              </a:ext>
            </a:extLst>
          </p:cNvPr>
          <p:cNvSpPr>
            <a:spLocks noGrp="1"/>
          </p:cNvSpPr>
          <p:nvPr>
            <p:ph type="sldNum" sz="quarter" idx="12"/>
          </p:nvPr>
        </p:nvSpPr>
        <p:spPr/>
        <p:txBody>
          <a:bodyPr/>
          <a:lstStyle/>
          <a:p>
            <a:fld id="{97CC389D-2C44-4CE0-9382-5B44FA1C5199}" type="slidenum">
              <a:rPr lang="en-US" smtClean="0"/>
              <a:t>‹#›</a:t>
            </a:fld>
            <a:endParaRPr lang="en-US"/>
          </a:p>
        </p:txBody>
      </p:sp>
    </p:spTree>
    <p:extLst>
      <p:ext uri="{BB962C8B-B14F-4D97-AF65-F5344CB8AC3E}">
        <p14:creationId xmlns:p14="http://schemas.microsoft.com/office/powerpoint/2010/main" val="3192120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C705C-573A-8FBC-2E26-6DEA8251D9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1A25C0-5357-1536-5403-794C69D5E4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63C53F-2E09-BDFE-DAD6-4DEF9E10C73E}"/>
              </a:ext>
            </a:extLst>
          </p:cNvPr>
          <p:cNvSpPr>
            <a:spLocks noGrp="1"/>
          </p:cNvSpPr>
          <p:nvPr>
            <p:ph type="dt" sz="half" idx="10"/>
          </p:nvPr>
        </p:nvSpPr>
        <p:spPr/>
        <p:txBody>
          <a:bodyPr/>
          <a:lstStyle/>
          <a:p>
            <a:fld id="{6EA5D61C-A733-4A26-BE83-C8F497BFCB59}" type="datetimeFigureOut">
              <a:rPr lang="en-US" smtClean="0"/>
              <a:t>10/15/2024</a:t>
            </a:fld>
            <a:endParaRPr lang="en-US"/>
          </a:p>
        </p:txBody>
      </p:sp>
      <p:sp>
        <p:nvSpPr>
          <p:cNvPr id="5" name="Footer Placeholder 4">
            <a:extLst>
              <a:ext uri="{FF2B5EF4-FFF2-40B4-BE49-F238E27FC236}">
                <a16:creationId xmlns:a16="http://schemas.microsoft.com/office/drawing/2014/main" id="{022C472E-E616-23B6-8983-9FC7843DB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CDE2F-9DB4-450A-5772-1E9D369C024A}"/>
              </a:ext>
            </a:extLst>
          </p:cNvPr>
          <p:cNvSpPr>
            <a:spLocks noGrp="1"/>
          </p:cNvSpPr>
          <p:nvPr>
            <p:ph type="sldNum" sz="quarter" idx="12"/>
          </p:nvPr>
        </p:nvSpPr>
        <p:spPr/>
        <p:txBody>
          <a:bodyPr/>
          <a:lstStyle/>
          <a:p>
            <a:fld id="{97CC389D-2C44-4CE0-9382-5B44FA1C5199}" type="slidenum">
              <a:rPr lang="en-US" smtClean="0"/>
              <a:t>‹#›</a:t>
            </a:fld>
            <a:endParaRPr lang="en-US"/>
          </a:p>
        </p:txBody>
      </p:sp>
    </p:spTree>
    <p:extLst>
      <p:ext uri="{BB962C8B-B14F-4D97-AF65-F5344CB8AC3E}">
        <p14:creationId xmlns:p14="http://schemas.microsoft.com/office/powerpoint/2010/main" val="2628205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AA58-8DEC-29A7-94D1-A1750FA2DA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F6E616-7BA7-F555-524E-17CAAB3625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A8C7FC-D337-16DA-08FB-837A9A2C03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FA9C48-921C-BAFF-4E5B-439BCE0307F7}"/>
              </a:ext>
            </a:extLst>
          </p:cNvPr>
          <p:cNvSpPr>
            <a:spLocks noGrp="1"/>
          </p:cNvSpPr>
          <p:nvPr>
            <p:ph type="dt" sz="half" idx="10"/>
          </p:nvPr>
        </p:nvSpPr>
        <p:spPr/>
        <p:txBody>
          <a:bodyPr/>
          <a:lstStyle/>
          <a:p>
            <a:fld id="{6EA5D61C-A733-4A26-BE83-C8F497BFCB59}" type="datetimeFigureOut">
              <a:rPr lang="en-US" smtClean="0"/>
              <a:t>10/15/2024</a:t>
            </a:fld>
            <a:endParaRPr lang="en-US"/>
          </a:p>
        </p:txBody>
      </p:sp>
      <p:sp>
        <p:nvSpPr>
          <p:cNvPr id="6" name="Footer Placeholder 5">
            <a:extLst>
              <a:ext uri="{FF2B5EF4-FFF2-40B4-BE49-F238E27FC236}">
                <a16:creationId xmlns:a16="http://schemas.microsoft.com/office/drawing/2014/main" id="{9278D2F1-8F64-B18B-CB4D-976CD37D42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B5ED12-2704-A027-96C3-5DD2D3178E11}"/>
              </a:ext>
            </a:extLst>
          </p:cNvPr>
          <p:cNvSpPr>
            <a:spLocks noGrp="1"/>
          </p:cNvSpPr>
          <p:nvPr>
            <p:ph type="sldNum" sz="quarter" idx="12"/>
          </p:nvPr>
        </p:nvSpPr>
        <p:spPr/>
        <p:txBody>
          <a:bodyPr/>
          <a:lstStyle/>
          <a:p>
            <a:fld id="{97CC389D-2C44-4CE0-9382-5B44FA1C5199}" type="slidenum">
              <a:rPr lang="en-US" smtClean="0"/>
              <a:t>‹#›</a:t>
            </a:fld>
            <a:endParaRPr lang="en-US"/>
          </a:p>
        </p:txBody>
      </p:sp>
    </p:spTree>
    <p:extLst>
      <p:ext uri="{BB962C8B-B14F-4D97-AF65-F5344CB8AC3E}">
        <p14:creationId xmlns:p14="http://schemas.microsoft.com/office/powerpoint/2010/main" val="417306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B2E44-BC98-2C9D-C9B5-91AFCDB8D7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2901AB-3A91-C68B-EC64-496A947A1D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A4CC94-32DC-5C10-071C-5AFBFB39F0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C681AB-69DF-1C2C-94A5-9576745076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BB4FBD-F557-21D2-1D5E-CA93E5D145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384651-9019-3346-B8CD-9C4305BC34E6}"/>
              </a:ext>
            </a:extLst>
          </p:cNvPr>
          <p:cNvSpPr>
            <a:spLocks noGrp="1"/>
          </p:cNvSpPr>
          <p:nvPr>
            <p:ph type="dt" sz="half" idx="10"/>
          </p:nvPr>
        </p:nvSpPr>
        <p:spPr/>
        <p:txBody>
          <a:bodyPr/>
          <a:lstStyle/>
          <a:p>
            <a:fld id="{6EA5D61C-A733-4A26-BE83-C8F497BFCB59}" type="datetimeFigureOut">
              <a:rPr lang="en-US" smtClean="0"/>
              <a:t>10/15/2024</a:t>
            </a:fld>
            <a:endParaRPr lang="en-US"/>
          </a:p>
        </p:txBody>
      </p:sp>
      <p:sp>
        <p:nvSpPr>
          <p:cNvPr id="8" name="Footer Placeholder 7">
            <a:extLst>
              <a:ext uri="{FF2B5EF4-FFF2-40B4-BE49-F238E27FC236}">
                <a16:creationId xmlns:a16="http://schemas.microsoft.com/office/drawing/2014/main" id="{0F053867-01DD-E150-8FB0-0206729F43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679589-7ABB-6724-C44B-487AB27F1785}"/>
              </a:ext>
            </a:extLst>
          </p:cNvPr>
          <p:cNvSpPr>
            <a:spLocks noGrp="1"/>
          </p:cNvSpPr>
          <p:nvPr>
            <p:ph type="sldNum" sz="quarter" idx="12"/>
          </p:nvPr>
        </p:nvSpPr>
        <p:spPr/>
        <p:txBody>
          <a:bodyPr/>
          <a:lstStyle/>
          <a:p>
            <a:fld id="{97CC389D-2C44-4CE0-9382-5B44FA1C5199}" type="slidenum">
              <a:rPr lang="en-US" smtClean="0"/>
              <a:t>‹#›</a:t>
            </a:fld>
            <a:endParaRPr lang="en-US"/>
          </a:p>
        </p:txBody>
      </p:sp>
    </p:spTree>
    <p:extLst>
      <p:ext uri="{BB962C8B-B14F-4D97-AF65-F5344CB8AC3E}">
        <p14:creationId xmlns:p14="http://schemas.microsoft.com/office/powerpoint/2010/main" val="3474496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92DB-C478-04A7-0F31-17BC9E94E4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CE790F-7C6E-0093-320D-E6E5C6AF651F}"/>
              </a:ext>
            </a:extLst>
          </p:cNvPr>
          <p:cNvSpPr>
            <a:spLocks noGrp="1"/>
          </p:cNvSpPr>
          <p:nvPr>
            <p:ph type="dt" sz="half" idx="10"/>
          </p:nvPr>
        </p:nvSpPr>
        <p:spPr/>
        <p:txBody>
          <a:bodyPr/>
          <a:lstStyle/>
          <a:p>
            <a:fld id="{6EA5D61C-A733-4A26-BE83-C8F497BFCB59}" type="datetimeFigureOut">
              <a:rPr lang="en-US" smtClean="0"/>
              <a:t>10/15/2024</a:t>
            </a:fld>
            <a:endParaRPr lang="en-US"/>
          </a:p>
        </p:txBody>
      </p:sp>
      <p:sp>
        <p:nvSpPr>
          <p:cNvPr id="4" name="Footer Placeholder 3">
            <a:extLst>
              <a:ext uri="{FF2B5EF4-FFF2-40B4-BE49-F238E27FC236}">
                <a16:creationId xmlns:a16="http://schemas.microsoft.com/office/drawing/2014/main" id="{8BA20439-3DF6-69DB-9B12-1F11F89482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27F7AB-9E26-D056-8735-F53121412B61}"/>
              </a:ext>
            </a:extLst>
          </p:cNvPr>
          <p:cNvSpPr>
            <a:spLocks noGrp="1"/>
          </p:cNvSpPr>
          <p:nvPr>
            <p:ph type="sldNum" sz="quarter" idx="12"/>
          </p:nvPr>
        </p:nvSpPr>
        <p:spPr/>
        <p:txBody>
          <a:bodyPr/>
          <a:lstStyle/>
          <a:p>
            <a:fld id="{97CC389D-2C44-4CE0-9382-5B44FA1C5199}" type="slidenum">
              <a:rPr lang="en-US" smtClean="0"/>
              <a:t>‹#›</a:t>
            </a:fld>
            <a:endParaRPr lang="en-US"/>
          </a:p>
        </p:txBody>
      </p:sp>
    </p:spTree>
    <p:extLst>
      <p:ext uri="{BB962C8B-B14F-4D97-AF65-F5344CB8AC3E}">
        <p14:creationId xmlns:p14="http://schemas.microsoft.com/office/powerpoint/2010/main" val="3464327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28CD44-5646-FBC5-8156-B5FB83E2C885}"/>
              </a:ext>
            </a:extLst>
          </p:cNvPr>
          <p:cNvSpPr>
            <a:spLocks noGrp="1"/>
          </p:cNvSpPr>
          <p:nvPr>
            <p:ph type="dt" sz="half" idx="10"/>
          </p:nvPr>
        </p:nvSpPr>
        <p:spPr/>
        <p:txBody>
          <a:bodyPr/>
          <a:lstStyle/>
          <a:p>
            <a:fld id="{6EA5D61C-A733-4A26-BE83-C8F497BFCB59}" type="datetimeFigureOut">
              <a:rPr lang="en-US" smtClean="0"/>
              <a:t>10/15/2024</a:t>
            </a:fld>
            <a:endParaRPr lang="en-US"/>
          </a:p>
        </p:txBody>
      </p:sp>
      <p:sp>
        <p:nvSpPr>
          <p:cNvPr id="3" name="Footer Placeholder 2">
            <a:extLst>
              <a:ext uri="{FF2B5EF4-FFF2-40B4-BE49-F238E27FC236}">
                <a16:creationId xmlns:a16="http://schemas.microsoft.com/office/drawing/2014/main" id="{35E85293-1528-AFD0-3AC3-398D5D7907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016CA9-63AA-852A-2851-258DC0905167}"/>
              </a:ext>
            </a:extLst>
          </p:cNvPr>
          <p:cNvSpPr>
            <a:spLocks noGrp="1"/>
          </p:cNvSpPr>
          <p:nvPr>
            <p:ph type="sldNum" sz="quarter" idx="12"/>
          </p:nvPr>
        </p:nvSpPr>
        <p:spPr/>
        <p:txBody>
          <a:bodyPr/>
          <a:lstStyle/>
          <a:p>
            <a:fld id="{97CC389D-2C44-4CE0-9382-5B44FA1C5199}" type="slidenum">
              <a:rPr lang="en-US" smtClean="0"/>
              <a:t>‹#›</a:t>
            </a:fld>
            <a:endParaRPr lang="en-US"/>
          </a:p>
        </p:txBody>
      </p:sp>
    </p:spTree>
    <p:extLst>
      <p:ext uri="{BB962C8B-B14F-4D97-AF65-F5344CB8AC3E}">
        <p14:creationId xmlns:p14="http://schemas.microsoft.com/office/powerpoint/2010/main" val="227121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53338-DA6F-9A83-44D4-4B3C11F82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34E1D5-80DA-D139-3E50-AAB52A55DB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94DCD1-F471-A340-521A-0B697477FC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E20DE-50A4-D5DD-779B-C939201B773E}"/>
              </a:ext>
            </a:extLst>
          </p:cNvPr>
          <p:cNvSpPr>
            <a:spLocks noGrp="1"/>
          </p:cNvSpPr>
          <p:nvPr>
            <p:ph type="dt" sz="half" idx="10"/>
          </p:nvPr>
        </p:nvSpPr>
        <p:spPr/>
        <p:txBody>
          <a:bodyPr/>
          <a:lstStyle/>
          <a:p>
            <a:fld id="{6EA5D61C-A733-4A26-BE83-C8F497BFCB59}" type="datetimeFigureOut">
              <a:rPr lang="en-US" smtClean="0"/>
              <a:t>10/15/2024</a:t>
            </a:fld>
            <a:endParaRPr lang="en-US"/>
          </a:p>
        </p:txBody>
      </p:sp>
      <p:sp>
        <p:nvSpPr>
          <p:cNvPr id="6" name="Footer Placeholder 5">
            <a:extLst>
              <a:ext uri="{FF2B5EF4-FFF2-40B4-BE49-F238E27FC236}">
                <a16:creationId xmlns:a16="http://schemas.microsoft.com/office/drawing/2014/main" id="{CFB10BAA-88AA-B2E4-6E7A-18F0594D6E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43EEC4-05B5-EA6C-FC0B-39C8FBD8450A}"/>
              </a:ext>
            </a:extLst>
          </p:cNvPr>
          <p:cNvSpPr>
            <a:spLocks noGrp="1"/>
          </p:cNvSpPr>
          <p:nvPr>
            <p:ph type="sldNum" sz="quarter" idx="12"/>
          </p:nvPr>
        </p:nvSpPr>
        <p:spPr/>
        <p:txBody>
          <a:bodyPr/>
          <a:lstStyle/>
          <a:p>
            <a:fld id="{97CC389D-2C44-4CE0-9382-5B44FA1C5199}" type="slidenum">
              <a:rPr lang="en-US" smtClean="0"/>
              <a:t>‹#›</a:t>
            </a:fld>
            <a:endParaRPr lang="en-US"/>
          </a:p>
        </p:txBody>
      </p:sp>
    </p:spTree>
    <p:extLst>
      <p:ext uri="{BB962C8B-B14F-4D97-AF65-F5344CB8AC3E}">
        <p14:creationId xmlns:p14="http://schemas.microsoft.com/office/powerpoint/2010/main" val="600094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4EF81-0C50-5752-80F5-A86E987AE2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0B1CCA-13A9-932C-67B4-125A1D6196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C50BBD-C245-5E5E-E4EE-E8F1B1C8D4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344B72-C421-2D04-09AE-C31AB9783F27}"/>
              </a:ext>
            </a:extLst>
          </p:cNvPr>
          <p:cNvSpPr>
            <a:spLocks noGrp="1"/>
          </p:cNvSpPr>
          <p:nvPr>
            <p:ph type="dt" sz="half" idx="10"/>
          </p:nvPr>
        </p:nvSpPr>
        <p:spPr/>
        <p:txBody>
          <a:bodyPr/>
          <a:lstStyle/>
          <a:p>
            <a:fld id="{6EA5D61C-A733-4A26-BE83-C8F497BFCB59}" type="datetimeFigureOut">
              <a:rPr lang="en-US" smtClean="0"/>
              <a:t>10/15/2024</a:t>
            </a:fld>
            <a:endParaRPr lang="en-US"/>
          </a:p>
        </p:txBody>
      </p:sp>
      <p:sp>
        <p:nvSpPr>
          <p:cNvPr id="6" name="Footer Placeholder 5">
            <a:extLst>
              <a:ext uri="{FF2B5EF4-FFF2-40B4-BE49-F238E27FC236}">
                <a16:creationId xmlns:a16="http://schemas.microsoft.com/office/drawing/2014/main" id="{943FAE18-02DC-AB55-660B-6C1D1E36D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1990A-5A96-91DA-1D3C-66723099C151}"/>
              </a:ext>
            </a:extLst>
          </p:cNvPr>
          <p:cNvSpPr>
            <a:spLocks noGrp="1"/>
          </p:cNvSpPr>
          <p:nvPr>
            <p:ph type="sldNum" sz="quarter" idx="12"/>
          </p:nvPr>
        </p:nvSpPr>
        <p:spPr/>
        <p:txBody>
          <a:bodyPr/>
          <a:lstStyle/>
          <a:p>
            <a:fld id="{97CC389D-2C44-4CE0-9382-5B44FA1C5199}" type="slidenum">
              <a:rPr lang="en-US" smtClean="0"/>
              <a:t>‹#›</a:t>
            </a:fld>
            <a:endParaRPr lang="en-US"/>
          </a:p>
        </p:txBody>
      </p:sp>
    </p:spTree>
    <p:extLst>
      <p:ext uri="{BB962C8B-B14F-4D97-AF65-F5344CB8AC3E}">
        <p14:creationId xmlns:p14="http://schemas.microsoft.com/office/powerpoint/2010/main" val="3522497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AE180-427C-99F3-1556-C88D4CE966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982B50-AF22-CC51-BAD5-1F3578495E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8FADEF-01DD-5143-0123-64F8752A6D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A5D61C-A733-4A26-BE83-C8F497BFCB59}" type="datetimeFigureOut">
              <a:rPr lang="en-US" smtClean="0"/>
              <a:t>10/15/2024</a:t>
            </a:fld>
            <a:endParaRPr lang="en-US"/>
          </a:p>
        </p:txBody>
      </p:sp>
      <p:sp>
        <p:nvSpPr>
          <p:cNvPr id="5" name="Footer Placeholder 4">
            <a:extLst>
              <a:ext uri="{FF2B5EF4-FFF2-40B4-BE49-F238E27FC236}">
                <a16:creationId xmlns:a16="http://schemas.microsoft.com/office/drawing/2014/main" id="{78CDCFEF-D755-0B3D-BD04-D3D9197E92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F85872-EBCA-ED73-1459-F16B3D7407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CC389D-2C44-4CE0-9382-5B44FA1C5199}" type="slidenum">
              <a:rPr lang="en-US" smtClean="0"/>
              <a:t>‹#›</a:t>
            </a:fld>
            <a:endParaRPr lang="en-US"/>
          </a:p>
        </p:txBody>
      </p:sp>
    </p:spTree>
    <p:extLst>
      <p:ext uri="{BB962C8B-B14F-4D97-AF65-F5344CB8AC3E}">
        <p14:creationId xmlns:p14="http://schemas.microsoft.com/office/powerpoint/2010/main" val="3779123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4.jp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jp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214D66-B4FD-A52E-D000-0E2DE099870A}"/>
              </a:ext>
            </a:extLst>
          </p:cNvPr>
          <p:cNvPicPr>
            <a:picLocks noChangeAspect="1"/>
          </p:cNvPicPr>
          <p:nvPr/>
        </p:nvPicPr>
        <p:blipFill>
          <a:blip r:embed="rId2"/>
          <a:stretch>
            <a:fillRect/>
          </a:stretch>
        </p:blipFill>
        <p:spPr>
          <a:xfrm>
            <a:off x="0" y="-13157"/>
            <a:ext cx="12192000" cy="6871157"/>
          </a:xfrm>
          <a:prstGeom prst="rect">
            <a:avLst/>
          </a:prstGeom>
        </p:spPr>
      </p:pic>
      <p:sp>
        <p:nvSpPr>
          <p:cNvPr id="2" name="TextBox 1">
            <a:extLst>
              <a:ext uri="{FF2B5EF4-FFF2-40B4-BE49-F238E27FC236}">
                <a16:creationId xmlns:a16="http://schemas.microsoft.com/office/drawing/2014/main" id="{47472E47-2CA3-9E1A-A9E8-1C2E7CBEE4E3}"/>
              </a:ext>
            </a:extLst>
          </p:cNvPr>
          <p:cNvSpPr txBox="1"/>
          <p:nvPr/>
        </p:nvSpPr>
        <p:spPr>
          <a:xfrm>
            <a:off x="2133600" y="3429000"/>
            <a:ext cx="7924800" cy="523220"/>
          </a:xfrm>
          <a:prstGeom prst="rect">
            <a:avLst/>
          </a:prstGeom>
          <a:noFill/>
        </p:spPr>
        <p:txBody>
          <a:bodyPr wrap="square" rtlCol="0">
            <a:spAutoFit/>
          </a:bodyPr>
          <a:lstStyle/>
          <a:p>
            <a:pPr algn="ctr"/>
            <a:r>
              <a:rPr lang="en-US" sz="2800" dirty="0">
                <a:solidFill>
                  <a:srgbClr val="0070C0"/>
                </a:solidFill>
                <a:latin typeface="Times New Roman" panose="02020603050405020304" pitchFamily="18" charset="0"/>
                <a:cs typeface="Times New Roman" panose="02020603050405020304" pitchFamily="18" charset="0"/>
              </a:rPr>
              <a:t>SALES INSIGHTS : TRENDS AND RETURNS </a:t>
            </a:r>
          </a:p>
        </p:txBody>
      </p:sp>
      <p:sp>
        <p:nvSpPr>
          <p:cNvPr id="3" name="TextBox 2">
            <a:extLst>
              <a:ext uri="{FF2B5EF4-FFF2-40B4-BE49-F238E27FC236}">
                <a16:creationId xmlns:a16="http://schemas.microsoft.com/office/drawing/2014/main" id="{3DDEE6C3-8151-E7B6-4546-CF4CE97AFC8F}"/>
              </a:ext>
            </a:extLst>
          </p:cNvPr>
          <p:cNvSpPr txBox="1"/>
          <p:nvPr/>
        </p:nvSpPr>
        <p:spPr>
          <a:xfrm>
            <a:off x="1118323" y="1944305"/>
            <a:ext cx="10901831" cy="646331"/>
          </a:xfrm>
          <a:prstGeom prst="rect">
            <a:avLst/>
          </a:prstGeom>
          <a:noFill/>
        </p:spPr>
        <p:txBody>
          <a:bodyPr wrap="none" rtlCol="0">
            <a:spAutoFit/>
          </a:bodyPr>
          <a:lstStyle/>
          <a:p>
            <a:r>
              <a:rPr lang="en-GB" sz="3600" b="1" dirty="0">
                <a:latin typeface="Times New Roman" panose="02020603050405020304" pitchFamily="18" charset="0"/>
                <a:cs typeface="Times New Roman" panose="02020603050405020304" pitchFamily="18" charset="0"/>
              </a:rPr>
              <a:t>Transforming Data into Insight: A Power BI Overview</a:t>
            </a:r>
            <a:endParaRPr lang="en-US" sz="36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9426433-0A18-8620-A875-2E77A713EC5C}"/>
              </a:ext>
            </a:extLst>
          </p:cNvPr>
          <p:cNvSpPr txBox="1"/>
          <p:nvPr/>
        </p:nvSpPr>
        <p:spPr>
          <a:xfrm>
            <a:off x="5018333" y="5846494"/>
            <a:ext cx="2155334" cy="369332"/>
          </a:xfrm>
          <a:prstGeom prst="rect">
            <a:avLst/>
          </a:prstGeom>
          <a:noFill/>
        </p:spPr>
        <p:txBody>
          <a:bodyPr wrap="none" rtlCol="0">
            <a:spAutoFit/>
          </a:bodyPr>
          <a:lstStyle/>
          <a:p>
            <a:r>
              <a:rPr lang="en-US" dirty="0"/>
              <a:t>BY : </a:t>
            </a:r>
            <a:r>
              <a:rPr lang="en-US" dirty="0">
                <a:solidFill>
                  <a:srgbClr val="0070C0"/>
                </a:solidFill>
              </a:rPr>
              <a:t>NIKHIL DADWAL </a:t>
            </a:r>
          </a:p>
        </p:txBody>
      </p:sp>
      <p:sp>
        <p:nvSpPr>
          <p:cNvPr id="6" name="Oval 5">
            <a:extLst>
              <a:ext uri="{FF2B5EF4-FFF2-40B4-BE49-F238E27FC236}">
                <a16:creationId xmlns:a16="http://schemas.microsoft.com/office/drawing/2014/main" id="{3B127155-D4F9-B5AA-5CAF-6AA7197F7192}"/>
              </a:ext>
            </a:extLst>
          </p:cNvPr>
          <p:cNvSpPr/>
          <p:nvPr/>
        </p:nvSpPr>
        <p:spPr>
          <a:xfrm>
            <a:off x="55841" y="73042"/>
            <a:ext cx="1130785" cy="112330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23F29D9-54C5-2593-D677-5078A953EBA2}"/>
              </a:ext>
            </a:extLst>
          </p:cNvPr>
          <p:cNvSpPr/>
          <p:nvPr/>
        </p:nvSpPr>
        <p:spPr>
          <a:xfrm>
            <a:off x="10858791" y="0"/>
            <a:ext cx="1333209" cy="112330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260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2000"/>
                                        <p:tgtEl>
                                          <p:spTgt spid="2"/>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circle(in)">
                                      <p:cBhvr>
                                        <p:cTn id="2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FD13AB-1C29-9D96-88CE-D5A946F96EE9}"/>
              </a:ext>
            </a:extLst>
          </p:cNvPr>
          <p:cNvPicPr>
            <a:picLocks noChangeAspect="1"/>
          </p:cNvPicPr>
          <p:nvPr/>
        </p:nvPicPr>
        <p:blipFill>
          <a:blip r:embed="rId2"/>
          <a:stretch>
            <a:fillRect/>
          </a:stretch>
        </p:blipFill>
        <p:spPr>
          <a:xfrm>
            <a:off x="0" y="-13157"/>
            <a:ext cx="12192000" cy="6871157"/>
          </a:xfrm>
          <a:prstGeom prst="rect">
            <a:avLst/>
          </a:prstGeom>
        </p:spPr>
      </p:pic>
      <p:sp>
        <p:nvSpPr>
          <p:cNvPr id="2" name="Rectangle 1">
            <a:extLst>
              <a:ext uri="{FF2B5EF4-FFF2-40B4-BE49-F238E27FC236}">
                <a16:creationId xmlns:a16="http://schemas.microsoft.com/office/drawing/2014/main" id="{5FD7CC01-47AA-4F9B-3483-7E3A62A81B59}"/>
              </a:ext>
            </a:extLst>
          </p:cNvPr>
          <p:cNvSpPr/>
          <p:nvPr/>
        </p:nvSpPr>
        <p:spPr>
          <a:xfrm>
            <a:off x="0" y="0"/>
            <a:ext cx="4245429" cy="224245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45416D2-F3A1-A11D-224B-7AC7093EDAC8}"/>
              </a:ext>
            </a:extLst>
          </p:cNvPr>
          <p:cNvSpPr/>
          <p:nvPr/>
        </p:nvSpPr>
        <p:spPr>
          <a:xfrm>
            <a:off x="7946571" y="1"/>
            <a:ext cx="4245429" cy="3846286"/>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1F59B22-D4AF-00FF-FE26-5AC6FC8C3054}"/>
              </a:ext>
            </a:extLst>
          </p:cNvPr>
          <p:cNvSpPr/>
          <p:nvPr/>
        </p:nvSpPr>
        <p:spPr>
          <a:xfrm>
            <a:off x="4336143" y="0"/>
            <a:ext cx="3519714" cy="3222171"/>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CCDFF10-5E5D-1E4C-C85A-2ACBEFA7620F}"/>
              </a:ext>
            </a:extLst>
          </p:cNvPr>
          <p:cNvSpPr/>
          <p:nvPr/>
        </p:nvSpPr>
        <p:spPr>
          <a:xfrm>
            <a:off x="0" y="2374810"/>
            <a:ext cx="4098354" cy="4394382"/>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t>Profit by Segment and Category</a:t>
            </a:r>
            <a:r>
              <a:rPr lang="en-GB" dirty="0"/>
              <a:t>:</a:t>
            </a:r>
          </a:p>
          <a:p>
            <a:endParaRPr lang="en-GB" dirty="0"/>
          </a:p>
          <a:p>
            <a:pPr>
              <a:buFont typeface="Arial" panose="020B0604020202020204" pitchFamily="34" charset="0"/>
              <a:buChar char="•"/>
            </a:pPr>
            <a:r>
              <a:rPr lang="en-GB" dirty="0"/>
              <a:t>Displays sales from Consumer, Corporate, and Home Office segments for Technology, Furniture, and Office Supplies.</a:t>
            </a:r>
          </a:p>
          <a:p>
            <a:pPr>
              <a:buFont typeface="Arial" panose="020B0604020202020204" pitchFamily="34" charset="0"/>
              <a:buChar char="•"/>
            </a:pPr>
            <a:endParaRPr lang="en-GB" dirty="0"/>
          </a:p>
          <a:p>
            <a:pPr>
              <a:buFont typeface="Arial" panose="020B0604020202020204" pitchFamily="34" charset="0"/>
              <a:buChar char="•"/>
            </a:pPr>
            <a:r>
              <a:rPr lang="en-GB" dirty="0"/>
              <a:t>Technology leads in profit, with Consumer sales being the highest for Technology and Furniture.</a:t>
            </a:r>
          </a:p>
          <a:p>
            <a:pPr algn="ctr"/>
            <a:endParaRPr lang="en-US" dirty="0"/>
          </a:p>
        </p:txBody>
      </p:sp>
      <p:sp>
        <p:nvSpPr>
          <p:cNvPr id="6" name="Rectangle: Rounded Corners 5">
            <a:extLst>
              <a:ext uri="{FF2B5EF4-FFF2-40B4-BE49-F238E27FC236}">
                <a16:creationId xmlns:a16="http://schemas.microsoft.com/office/drawing/2014/main" id="{FE9E6804-591D-4392-2EB3-8F6658D5C919}"/>
              </a:ext>
            </a:extLst>
          </p:cNvPr>
          <p:cNvSpPr/>
          <p:nvPr/>
        </p:nvSpPr>
        <p:spPr>
          <a:xfrm>
            <a:off x="4336143" y="3374727"/>
            <a:ext cx="3432968" cy="3438007"/>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t>Delivered, Processed, and Returned Orders</a:t>
            </a:r>
            <a:r>
              <a:rPr lang="en-GB" dirty="0"/>
              <a:t>:</a:t>
            </a:r>
          </a:p>
          <a:p>
            <a:endParaRPr lang="en-GB" dirty="0"/>
          </a:p>
          <a:p>
            <a:endParaRPr lang="en-GB" dirty="0"/>
          </a:p>
          <a:p>
            <a:pPr>
              <a:buFont typeface="Arial" panose="020B0604020202020204" pitchFamily="34" charset="0"/>
              <a:buChar char="•"/>
            </a:pPr>
            <a:r>
              <a:rPr lang="en-GB" dirty="0"/>
              <a:t>10K orders were delivered and processed, with 1K returned, resulting in a 7.8% return rate.</a:t>
            </a:r>
          </a:p>
          <a:p>
            <a:pPr algn="ctr"/>
            <a:endParaRPr lang="en-US" dirty="0"/>
          </a:p>
        </p:txBody>
      </p:sp>
      <p:sp>
        <p:nvSpPr>
          <p:cNvPr id="7" name="Rectangle: Rounded Corners 6">
            <a:extLst>
              <a:ext uri="{FF2B5EF4-FFF2-40B4-BE49-F238E27FC236}">
                <a16:creationId xmlns:a16="http://schemas.microsoft.com/office/drawing/2014/main" id="{77CEFE95-BA2F-1345-6F37-4F9BA4C5F426}"/>
              </a:ext>
            </a:extLst>
          </p:cNvPr>
          <p:cNvSpPr/>
          <p:nvPr/>
        </p:nvSpPr>
        <p:spPr>
          <a:xfrm>
            <a:off x="8020108" y="3986521"/>
            <a:ext cx="4098354" cy="2871478"/>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t>Order Density Map</a:t>
            </a:r>
            <a:r>
              <a:rPr lang="en-GB" dirty="0"/>
              <a:t>:</a:t>
            </a:r>
          </a:p>
          <a:p>
            <a:endParaRPr lang="en-GB" dirty="0"/>
          </a:p>
          <a:p>
            <a:pPr>
              <a:buFont typeface="Arial" panose="020B0604020202020204" pitchFamily="34" charset="0"/>
              <a:buChar char="•"/>
            </a:pPr>
            <a:r>
              <a:rPr lang="en-GB" dirty="0"/>
              <a:t>This map shows the sum of sales across different cities</a:t>
            </a:r>
          </a:p>
          <a:p>
            <a:pPr>
              <a:buFont typeface="Arial" panose="020B0604020202020204" pitchFamily="34" charset="0"/>
              <a:buChar char="•"/>
            </a:pPr>
            <a:endParaRPr lang="en-GB" dirty="0"/>
          </a:p>
          <a:p>
            <a:pPr>
              <a:buFont typeface="Arial" panose="020B0604020202020204" pitchFamily="34" charset="0"/>
              <a:buChar char="•"/>
            </a:pPr>
            <a:r>
              <a:rPr lang="en-GB" dirty="0"/>
              <a:t>The size of the blue bubbles represents the total sales, with larger bubbles indicating higher sales volumes in specific cities.</a:t>
            </a:r>
          </a:p>
        </p:txBody>
      </p:sp>
    </p:spTree>
    <p:extLst>
      <p:ext uri="{BB962C8B-B14F-4D97-AF65-F5344CB8AC3E}">
        <p14:creationId xmlns:p14="http://schemas.microsoft.com/office/powerpoint/2010/main" val="199331498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A80FA7-6B8B-FE6A-C763-A963200AFC0A}"/>
              </a:ext>
            </a:extLst>
          </p:cNvPr>
          <p:cNvPicPr>
            <a:picLocks noChangeAspect="1"/>
          </p:cNvPicPr>
          <p:nvPr/>
        </p:nvPicPr>
        <p:blipFill>
          <a:blip r:embed="rId2"/>
          <a:stretch>
            <a:fillRect/>
          </a:stretch>
        </p:blipFill>
        <p:spPr>
          <a:xfrm>
            <a:off x="0" y="-13157"/>
            <a:ext cx="12192000" cy="6871157"/>
          </a:xfrm>
          <a:prstGeom prst="rect">
            <a:avLst/>
          </a:prstGeom>
        </p:spPr>
      </p:pic>
      <p:sp>
        <p:nvSpPr>
          <p:cNvPr id="3" name="TextBox 2">
            <a:extLst>
              <a:ext uri="{FF2B5EF4-FFF2-40B4-BE49-F238E27FC236}">
                <a16:creationId xmlns:a16="http://schemas.microsoft.com/office/drawing/2014/main" id="{047457E1-AFC9-5929-B09D-E96AE857D5ED}"/>
              </a:ext>
            </a:extLst>
          </p:cNvPr>
          <p:cNvSpPr txBox="1"/>
          <p:nvPr/>
        </p:nvSpPr>
        <p:spPr>
          <a:xfrm>
            <a:off x="2191768" y="2191768"/>
            <a:ext cx="8083017" cy="2123658"/>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UNLOCKING SALES INSIGHTS : </a:t>
            </a:r>
          </a:p>
          <a:p>
            <a:pPr algn="ctr"/>
            <a:r>
              <a:rPr lang="en-US" sz="4400" dirty="0">
                <a:solidFill>
                  <a:srgbClr val="0070C0"/>
                </a:solidFill>
                <a:latin typeface="Times New Roman" panose="02020603050405020304" pitchFamily="18" charset="0"/>
                <a:cs typeface="Times New Roman" panose="02020603050405020304" pitchFamily="18" charset="0"/>
              </a:rPr>
              <a:t>TRENDS AND RETURNS </a:t>
            </a:r>
          </a:p>
        </p:txBody>
      </p:sp>
      <p:sp>
        <p:nvSpPr>
          <p:cNvPr id="4" name="Oval 3">
            <a:extLst>
              <a:ext uri="{FF2B5EF4-FFF2-40B4-BE49-F238E27FC236}">
                <a16:creationId xmlns:a16="http://schemas.microsoft.com/office/drawing/2014/main" id="{9D979536-86C0-2ACD-ED40-4910C2AA191A}"/>
              </a:ext>
            </a:extLst>
          </p:cNvPr>
          <p:cNvSpPr/>
          <p:nvPr/>
        </p:nvSpPr>
        <p:spPr>
          <a:xfrm>
            <a:off x="2248105" y="1457376"/>
            <a:ext cx="718459" cy="73439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D881525-C97E-6C30-3F9D-67031DB98189}"/>
              </a:ext>
            </a:extLst>
          </p:cNvPr>
          <p:cNvSpPr/>
          <p:nvPr/>
        </p:nvSpPr>
        <p:spPr>
          <a:xfrm>
            <a:off x="9609343" y="1457377"/>
            <a:ext cx="781778" cy="734392"/>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98213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426573-15CB-D16F-E593-E2B21988D1F1}"/>
              </a:ext>
            </a:extLst>
          </p:cNvPr>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ursor">
            <a:extLst>
              <a:ext uri="{FF2B5EF4-FFF2-40B4-BE49-F238E27FC236}">
                <a16:creationId xmlns:a16="http://schemas.microsoft.com/office/drawing/2014/main" id="{475110BC-43DA-41CC-CCEC-72930E5062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1146" y="368203"/>
            <a:ext cx="914400" cy="914400"/>
          </a:xfrm>
          <a:prstGeom prst="rect">
            <a:avLst/>
          </a:prstGeom>
        </p:spPr>
      </p:pic>
    </p:spTree>
    <p:extLst>
      <p:ext uri="{BB962C8B-B14F-4D97-AF65-F5344CB8AC3E}">
        <p14:creationId xmlns:p14="http://schemas.microsoft.com/office/powerpoint/2010/main" val="1961744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4D3E39-50CD-8CD3-EE92-158BF924CB0D}"/>
              </a:ext>
            </a:extLst>
          </p:cNvPr>
          <p:cNvSpPr/>
          <p:nvPr/>
        </p:nvSpPr>
        <p:spPr>
          <a:xfrm>
            <a:off x="0" y="-13960"/>
            <a:ext cx="12191999"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Cursor">
            <a:extLst>
              <a:ext uri="{FF2B5EF4-FFF2-40B4-BE49-F238E27FC236}">
                <a16:creationId xmlns:a16="http://schemas.microsoft.com/office/drawing/2014/main" id="{433193D4-8C7E-CFE6-3D97-05E32FCE8E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947773">
            <a:off x="103540" y="465924"/>
            <a:ext cx="914400" cy="914400"/>
          </a:xfrm>
          <a:prstGeom prst="rect">
            <a:avLst/>
          </a:prstGeom>
        </p:spPr>
      </p:pic>
    </p:spTree>
    <p:extLst>
      <p:ext uri="{BB962C8B-B14F-4D97-AF65-F5344CB8AC3E}">
        <p14:creationId xmlns:p14="http://schemas.microsoft.com/office/powerpoint/2010/main" val="19960249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3B43A-EE59-FE33-A543-627C89756BC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6F7D6AD-9A43-16CC-BF53-226F2B9E091E}"/>
              </a:ext>
            </a:extLst>
          </p:cNvPr>
          <p:cNvSpPr/>
          <p:nvPr/>
        </p:nvSpPr>
        <p:spPr>
          <a:xfrm>
            <a:off x="1" y="0"/>
            <a:ext cx="12191999"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Cursor">
            <a:extLst>
              <a:ext uri="{FF2B5EF4-FFF2-40B4-BE49-F238E27FC236}">
                <a16:creationId xmlns:a16="http://schemas.microsoft.com/office/drawing/2014/main" id="{3896DB18-9DE6-5DDC-6D90-E2E9D03D83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214440">
            <a:off x="-56352" y="343776"/>
            <a:ext cx="739414" cy="739414"/>
          </a:xfrm>
          <a:prstGeom prst="rect">
            <a:avLst/>
          </a:prstGeom>
        </p:spPr>
      </p:pic>
    </p:spTree>
    <p:extLst>
      <p:ext uri="{BB962C8B-B14F-4D97-AF65-F5344CB8AC3E}">
        <p14:creationId xmlns:p14="http://schemas.microsoft.com/office/powerpoint/2010/main" val="36204973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2F1648-A6DA-5C1E-CAE8-A45EF7DB42F3}"/>
              </a:ext>
            </a:extLst>
          </p:cNvPr>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Cursor">
            <a:extLst>
              <a:ext uri="{FF2B5EF4-FFF2-40B4-BE49-F238E27FC236}">
                <a16:creationId xmlns:a16="http://schemas.microsoft.com/office/drawing/2014/main" id="{91C75C62-1A8F-017D-FBD2-788D07D41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528962">
            <a:off x="11470236" y="3706575"/>
            <a:ext cx="652649" cy="652649"/>
          </a:xfrm>
          <a:prstGeom prst="rect">
            <a:avLst/>
          </a:prstGeom>
        </p:spPr>
      </p:pic>
    </p:spTree>
    <p:extLst>
      <p:ext uri="{BB962C8B-B14F-4D97-AF65-F5344CB8AC3E}">
        <p14:creationId xmlns:p14="http://schemas.microsoft.com/office/powerpoint/2010/main" val="14627015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79C058-A5F8-0A8D-729D-9576F3297CEC}"/>
              </a:ext>
            </a:extLst>
          </p:cNvPr>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ursor">
            <a:extLst>
              <a:ext uri="{FF2B5EF4-FFF2-40B4-BE49-F238E27FC236}">
                <a16:creationId xmlns:a16="http://schemas.microsoft.com/office/drawing/2014/main" id="{F16EAE2A-AA51-2907-963C-BC10EB1AB3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174210">
            <a:off x="2009400" y="5008610"/>
            <a:ext cx="637654" cy="637654"/>
          </a:xfrm>
          <a:prstGeom prst="rect">
            <a:avLst/>
          </a:prstGeom>
        </p:spPr>
      </p:pic>
      <p:pic>
        <p:nvPicPr>
          <p:cNvPr id="5" name="Graphic 4" descr="Cursor">
            <a:extLst>
              <a:ext uri="{FF2B5EF4-FFF2-40B4-BE49-F238E27FC236}">
                <a16:creationId xmlns:a16="http://schemas.microsoft.com/office/drawing/2014/main" id="{0A45F94C-7484-6F29-7716-051663431E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174210">
            <a:off x="2009400" y="5720156"/>
            <a:ext cx="637654" cy="637654"/>
          </a:xfrm>
          <a:prstGeom prst="rect">
            <a:avLst/>
          </a:prstGeom>
        </p:spPr>
      </p:pic>
    </p:spTree>
    <p:extLst>
      <p:ext uri="{BB962C8B-B14F-4D97-AF65-F5344CB8AC3E}">
        <p14:creationId xmlns:p14="http://schemas.microsoft.com/office/powerpoint/2010/main" val="4286655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4C2EF72-7A82-7A17-4B8C-CB7B56E737CF}"/>
              </a:ext>
            </a:extLst>
          </p:cNvPr>
          <p:cNvPicPr>
            <a:picLocks noChangeAspect="1"/>
          </p:cNvPicPr>
          <p:nvPr/>
        </p:nvPicPr>
        <p:blipFill>
          <a:blip r:embed="rId2"/>
          <a:stretch>
            <a:fillRect/>
          </a:stretch>
        </p:blipFill>
        <p:spPr>
          <a:xfrm>
            <a:off x="0" y="-13157"/>
            <a:ext cx="12192000" cy="6871157"/>
          </a:xfrm>
          <a:prstGeom prst="rect">
            <a:avLst/>
          </a:prstGeom>
        </p:spPr>
      </p:pic>
      <p:sp>
        <p:nvSpPr>
          <p:cNvPr id="2" name="Rectangle: Rounded Corners 1">
            <a:extLst>
              <a:ext uri="{FF2B5EF4-FFF2-40B4-BE49-F238E27FC236}">
                <a16:creationId xmlns:a16="http://schemas.microsoft.com/office/drawing/2014/main" id="{7C096C10-966C-9F44-9AC2-65A35EA12C55}"/>
              </a:ext>
            </a:extLst>
          </p:cNvPr>
          <p:cNvSpPr/>
          <p:nvPr/>
        </p:nvSpPr>
        <p:spPr>
          <a:xfrm>
            <a:off x="4330794" y="232711"/>
            <a:ext cx="2394544" cy="6392578"/>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Arrow Slight curve">
            <a:extLst>
              <a:ext uri="{FF2B5EF4-FFF2-40B4-BE49-F238E27FC236}">
                <a16:creationId xmlns:a16="http://schemas.microsoft.com/office/drawing/2014/main" id="{B5E1270A-AD65-A2B0-F5F1-5DD1F81C5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2975" y="314119"/>
            <a:ext cx="914400" cy="914400"/>
          </a:xfrm>
          <a:prstGeom prst="rect">
            <a:avLst/>
          </a:prstGeom>
        </p:spPr>
      </p:pic>
      <p:pic>
        <p:nvPicPr>
          <p:cNvPr id="6" name="Graphic 5" descr="Arrow Straight">
            <a:extLst>
              <a:ext uri="{FF2B5EF4-FFF2-40B4-BE49-F238E27FC236}">
                <a16:creationId xmlns:a16="http://schemas.microsoft.com/office/drawing/2014/main" id="{A5AF7E74-BE9E-A8B7-12E5-56084FAFDC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88757" y="2306076"/>
            <a:ext cx="1299237" cy="914400"/>
          </a:xfrm>
          <a:prstGeom prst="rect">
            <a:avLst/>
          </a:prstGeom>
        </p:spPr>
      </p:pic>
      <p:pic>
        <p:nvPicPr>
          <p:cNvPr id="9" name="Graphic 8" descr="Arrow Slight curve">
            <a:extLst>
              <a:ext uri="{FF2B5EF4-FFF2-40B4-BE49-F238E27FC236}">
                <a16:creationId xmlns:a16="http://schemas.microsoft.com/office/drawing/2014/main" id="{A3A52C0D-050B-2F8B-7A34-E8E25A3E9C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2975" y="5249029"/>
            <a:ext cx="914400" cy="914400"/>
          </a:xfrm>
          <a:prstGeom prst="rect">
            <a:avLst/>
          </a:prstGeom>
        </p:spPr>
      </p:pic>
      <p:sp>
        <p:nvSpPr>
          <p:cNvPr id="10" name="Rectangle: Rounded Corners 9">
            <a:extLst>
              <a:ext uri="{FF2B5EF4-FFF2-40B4-BE49-F238E27FC236}">
                <a16:creationId xmlns:a16="http://schemas.microsoft.com/office/drawing/2014/main" id="{DC22DB32-AC60-D37C-91C8-36111A84FE20}"/>
              </a:ext>
            </a:extLst>
          </p:cNvPr>
          <p:cNvSpPr/>
          <p:nvPr/>
        </p:nvSpPr>
        <p:spPr>
          <a:xfrm>
            <a:off x="1085439" y="2306076"/>
            <a:ext cx="2223505" cy="815724"/>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SCLICER PANNEL </a:t>
            </a:r>
          </a:p>
        </p:txBody>
      </p:sp>
      <p:sp>
        <p:nvSpPr>
          <p:cNvPr id="11" name="Rectangle: Rounded Corners 10">
            <a:extLst>
              <a:ext uri="{FF2B5EF4-FFF2-40B4-BE49-F238E27FC236}">
                <a16:creationId xmlns:a16="http://schemas.microsoft.com/office/drawing/2014/main" id="{7DCE9313-54BD-401F-2E2D-B8F935FF7F78}"/>
              </a:ext>
            </a:extLst>
          </p:cNvPr>
          <p:cNvSpPr/>
          <p:nvPr/>
        </p:nvSpPr>
        <p:spPr>
          <a:xfrm>
            <a:off x="7738419" y="363457"/>
            <a:ext cx="2223505" cy="251789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These three panels serve as navigation buttons, directing users to other pages that display additional visualizations.</a:t>
            </a:r>
            <a:endParaRPr lang="en-US" dirty="0"/>
          </a:p>
        </p:txBody>
      </p:sp>
      <p:sp>
        <p:nvSpPr>
          <p:cNvPr id="12" name="Rectangle: Rounded Corners 11">
            <a:extLst>
              <a:ext uri="{FF2B5EF4-FFF2-40B4-BE49-F238E27FC236}">
                <a16:creationId xmlns:a16="http://schemas.microsoft.com/office/drawing/2014/main" id="{AC66E25A-0985-D6A5-28F3-FD310FDEDB70}"/>
              </a:ext>
            </a:extLst>
          </p:cNvPr>
          <p:cNvSpPr/>
          <p:nvPr/>
        </p:nvSpPr>
        <p:spPr>
          <a:xfrm>
            <a:off x="7747188" y="5249029"/>
            <a:ext cx="3359376" cy="125647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Adjusting any slicer will drastically change the visualizations, altering the displayed data and insights.</a:t>
            </a:r>
            <a:endParaRPr lang="en-US" dirty="0"/>
          </a:p>
        </p:txBody>
      </p:sp>
      <p:sp>
        <p:nvSpPr>
          <p:cNvPr id="13" name="Oval 12">
            <a:extLst>
              <a:ext uri="{FF2B5EF4-FFF2-40B4-BE49-F238E27FC236}">
                <a16:creationId xmlns:a16="http://schemas.microsoft.com/office/drawing/2014/main" id="{AB742617-A16E-5E5D-628D-67067FD93D49}"/>
              </a:ext>
            </a:extLst>
          </p:cNvPr>
          <p:cNvSpPr/>
          <p:nvPr/>
        </p:nvSpPr>
        <p:spPr>
          <a:xfrm>
            <a:off x="1710137" y="1379249"/>
            <a:ext cx="760836" cy="721778"/>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A432ED-176E-EDE7-F422-FD6D6F262991}"/>
              </a:ext>
            </a:extLst>
          </p:cNvPr>
          <p:cNvSpPr/>
          <p:nvPr/>
        </p:nvSpPr>
        <p:spPr>
          <a:xfrm>
            <a:off x="1710137" y="3344294"/>
            <a:ext cx="781778" cy="806239"/>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99898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heel(1)">
                                      <p:cBhvr>
                                        <p:cTn id="10" dur="20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2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circle(in)">
                                      <p:cBhvr>
                                        <p:cTn id="39" dur="20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circle(in)">
                                      <p:cBhvr>
                                        <p:cTn id="44"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AD3ED6-4031-75BE-938A-0C6F1CBAEBED}"/>
              </a:ext>
            </a:extLst>
          </p:cNvPr>
          <p:cNvSpPr/>
          <p:nvPr/>
        </p:nvSpPr>
        <p:spPr>
          <a:xfrm>
            <a:off x="0" y="-13960"/>
            <a:ext cx="12191999"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Cursor">
            <a:extLst>
              <a:ext uri="{FF2B5EF4-FFF2-40B4-BE49-F238E27FC236}">
                <a16:creationId xmlns:a16="http://schemas.microsoft.com/office/drawing/2014/main" id="{2121889D-CF76-838E-97EF-3BF4065EAC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13452">
            <a:off x="1737173" y="1106706"/>
            <a:ext cx="637654" cy="637654"/>
          </a:xfrm>
          <a:prstGeom prst="rect">
            <a:avLst/>
          </a:prstGeom>
        </p:spPr>
      </p:pic>
    </p:spTree>
    <p:extLst>
      <p:ext uri="{BB962C8B-B14F-4D97-AF65-F5344CB8AC3E}">
        <p14:creationId xmlns:p14="http://schemas.microsoft.com/office/powerpoint/2010/main" val="6001594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653F0E-9B81-A559-205A-71FF7CD9CF4C}"/>
              </a:ext>
            </a:extLst>
          </p:cNvPr>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Cursor">
            <a:extLst>
              <a:ext uri="{FF2B5EF4-FFF2-40B4-BE49-F238E27FC236}">
                <a16:creationId xmlns:a16="http://schemas.microsoft.com/office/drawing/2014/main" id="{68155FC7-FF42-0194-6AB6-E2FA8F47D1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13452">
            <a:off x="1639450" y="4143073"/>
            <a:ext cx="637654" cy="637654"/>
          </a:xfrm>
          <a:prstGeom prst="rect">
            <a:avLst/>
          </a:prstGeom>
        </p:spPr>
      </p:pic>
    </p:spTree>
    <p:extLst>
      <p:ext uri="{BB962C8B-B14F-4D97-AF65-F5344CB8AC3E}">
        <p14:creationId xmlns:p14="http://schemas.microsoft.com/office/powerpoint/2010/main" val="1646845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A6D6F-F71D-FE1E-2899-0B87DF9BB5FB}"/>
              </a:ext>
            </a:extLst>
          </p:cNvPr>
          <p:cNvPicPr>
            <a:picLocks noChangeAspect="1"/>
          </p:cNvPicPr>
          <p:nvPr/>
        </p:nvPicPr>
        <p:blipFill>
          <a:blip r:embed="rId2"/>
          <a:stretch>
            <a:fillRect/>
          </a:stretch>
        </p:blipFill>
        <p:spPr>
          <a:xfrm>
            <a:off x="0" y="-13157"/>
            <a:ext cx="12192000" cy="6871157"/>
          </a:xfrm>
          <a:prstGeom prst="rect">
            <a:avLst/>
          </a:prstGeom>
        </p:spPr>
      </p:pic>
      <p:sp>
        <p:nvSpPr>
          <p:cNvPr id="2" name="TextBox 1">
            <a:extLst>
              <a:ext uri="{FF2B5EF4-FFF2-40B4-BE49-F238E27FC236}">
                <a16:creationId xmlns:a16="http://schemas.microsoft.com/office/drawing/2014/main" id="{402E5CD5-CB08-A2E6-7E6A-137A7454C3CB}"/>
              </a:ext>
            </a:extLst>
          </p:cNvPr>
          <p:cNvSpPr txBox="1"/>
          <p:nvPr/>
        </p:nvSpPr>
        <p:spPr>
          <a:xfrm>
            <a:off x="700314" y="2155371"/>
            <a:ext cx="10791371" cy="3693319"/>
          </a:xfrm>
          <a:prstGeom prst="rect">
            <a:avLst/>
          </a:prstGeom>
          <a:noFill/>
        </p:spPr>
        <p:txBody>
          <a:bodyPr wrap="square" rtlCol="0">
            <a:spAutoFit/>
          </a:bodyPr>
          <a:lstStyle/>
          <a:p>
            <a:r>
              <a:rPr lang="en-GB" dirty="0">
                <a:solidFill>
                  <a:schemeClr val="accent1">
                    <a:lumMod val="50000"/>
                  </a:schemeClr>
                </a:solidFill>
              </a:rPr>
              <a:t>Welcome to our presentation on leveraging Power BI for data analysis and visualization. Today, we will explore how Power BI can transform complex datasets into insightful dashboards that drive decision-making and enhance business strategies.</a:t>
            </a:r>
          </a:p>
          <a:p>
            <a:r>
              <a:rPr lang="en-GB" dirty="0">
                <a:solidFill>
                  <a:schemeClr val="accent1">
                    <a:lumMod val="50000"/>
                  </a:schemeClr>
                </a:solidFill>
              </a:rPr>
              <a:t>In the accompanying table, we have a comprehensive dataset that includes various elements such as </a:t>
            </a:r>
            <a:r>
              <a:rPr lang="en-GB" b="1" dirty="0">
                <a:solidFill>
                  <a:schemeClr val="accent1">
                    <a:lumMod val="50000"/>
                  </a:schemeClr>
                </a:solidFill>
              </a:rPr>
              <a:t>Orders</a:t>
            </a:r>
            <a:r>
              <a:rPr lang="en-GB" dirty="0">
                <a:solidFill>
                  <a:schemeClr val="accent1">
                    <a:lumMod val="50000"/>
                  </a:schemeClr>
                </a:solidFill>
              </a:rPr>
              <a:t>, </a:t>
            </a:r>
            <a:r>
              <a:rPr lang="en-GB" b="1" dirty="0">
                <a:solidFill>
                  <a:schemeClr val="accent1">
                    <a:lumMod val="50000"/>
                  </a:schemeClr>
                </a:solidFill>
              </a:rPr>
              <a:t>Returns</a:t>
            </a:r>
            <a:r>
              <a:rPr lang="en-GB" dirty="0">
                <a:solidFill>
                  <a:schemeClr val="accent1">
                    <a:lumMod val="50000"/>
                  </a:schemeClr>
                </a:solidFill>
              </a:rPr>
              <a:t>, </a:t>
            </a:r>
            <a:r>
              <a:rPr lang="en-GB" b="1" dirty="0">
                <a:solidFill>
                  <a:schemeClr val="accent1">
                    <a:lumMod val="50000"/>
                  </a:schemeClr>
                </a:solidFill>
              </a:rPr>
              <a:t>People</a:t>
            </a:r>
            <a:r>
              <a:rPr lang="en-GB" dirty="0">
                <a:solidFill>
                  <a:schemeClr val="accent1">
                    <a:lumMod val="50000"/>
                  </a:schemeClr>
                </a:solidFill>
              </a:rPr>
              <a:t>, </a:t>
            </a:r>
            <a:r>
              <a:rPr lang="en-GB" b="1" dirty="0">
                <a:solidFill>
                  <a:schemeClr val="accent1">
                    <a:lumMod val="50000"/>
                  </a:schemeClr>
                </a:solidFill>
              </a:rPr>
              <a:t>Categories</a:t>
            </a:r>
            <a:r>
              <a:rPr lang="en-GB" dirty="0">
                <a:solidFill>
                  <a:schemeClr val="accent1">
                    <a:lumMod val="50000"/>
                  </a:schemeClr>
                </a:solidFill>
              </a:rPr>
              <a:t>, and </a:t>
            </a:r>
            <a:r>
              <a:rPr lang="en-GB" b="1" dirty="0">
                <a:solidFill>
                  <a:schemeClr val="accent1">
                    <a:lumMod val="50000"/>
                  </a:schemeClr>
                </a:solidFill>
              </a:rPr>
              <a:t>Sales Metrics</a:t>
            </a:r>
            <a:r>
              <a:rPr lang="en-GB" dirty="0">
                <a:solidFill>
                  <a:schemeClr val="accent1">
                    <a:lumMod val="50000"/>
                  </a:schemeClr>
                </a:solidFill>
              </a:rPr>
              <a:t>. This dataset serves as the foundation for our analysis, enabling us to track and visualize key performance indicators (KPIs) like sales volume, returns, and customer segmentation.</a:t>
            </a:r>
          </a:p>
          <a:p>
            <a:r>
              <a:rPr lang="en-GB" dirty="0">
                <a:solidFill>
                  <a:schemeClr val="accent1">
                    <a:lumMod val="50000"/>
                  </a:schemeClr>
                </a:solidFill>
              </a:rPr>
              <a:t>Power BI provides powerful tools for data integration, transformation, and visualization, allowing us to create interactive reports and dashboards that present our data in a clear and engaging manner. By utilizing features such as matrix visuals, gauge charts, and funnel charts, we can gain deeper insights into our sales performance and identify trends that inform future strategies.</a:t>
            </a:r>
          </a:p>
          <a:p>
            <a:r>
              <a:rPr lang="en-GB" dirty="0">
                <a:solidFill>
                  <a:schemeClr val="accent1">
                    <a:lumMod val="50000"/>
                  </a:schemeClr>
                </a:solidFill>
              </a:rPr>
              <a:t>Join us as we delve into the features and functionalities of Power BI, demonstrating how it can help organizations make data-driven decisions and achieve their business objectives.</a:t>
            </a:r>
          </a:p>
          <a:p>
            <a:endParaRPr lang="en-US" dirty="0">
              <a:solidFill>
                <a:schemeClr val="accent1">
                  <a:lumMod val="50000"/>
                </a:schemeClr>
              </a:solidFill>
            </a:endParaRPr>
          </a:p>
        </p:txBody>
      </p:sp>
      <p:sp>
        <p:nvSpPr>
          <p:cNvPr id="3" name="TextBox 2">
            <a:extLst>
              <a:ext uri="{FF2B5EF4-FFF2-40B4-BE49-F238E27FC236}">
                <a16:creationId xmlns:a16="http://schemas.microsoft.com/office/drawing/2014/main" id="{FD94E8F4-0E3C-BC6C-A8FF-4E5D30B30725}"/>
              </a:ext>
            </a:extLst>
          </p:cNvPr>
          <p:cNvSpPr txBox="1"/>
          <p:nvPr/>
        </p:nvSpPr>
        <p:spPr>
          <a:xfrm>
            <a:off x="4463143" y="827314"/>
            <a:ext cx="3788217" cy="646331"/>
          </a:xfrm>
          <a:prstGeom prst="rect">
            <a:avLst/>
          </a:prstGeom>
          <a:noFill/>
        </p:spPr>
        <p:txBody>
          <a:bodyPr wrap="none" rtlCol="0">
            <a:spAutoFit/>
          </a:bodyPr>
          <a:lstStyle/>
          <a:p>
            <a:r>
              <a:rPr lang="en-US" sz="3600" dirty="0">
                <a:latin typeface="Times New Roman" panose="02020603050405020304" pitchFamily="18" charset="0"/>
                <a:cs typeface="Times New Roman" panose="02020603050405020304" pitchFamily="18" charset="0"/>
              </a:rPr>
              <a:t>INTRODUCTION </a:t>
            </a:r>
          </a:p>
        </p:txBody>
      </p:sp>
      <p:sp>
        <p:nvSpPr>
          <p:cNvPr id="5" name="Oval 4">
            <a:extLst>
              <a:ext uri="{FF2B5EF4-FFF2-40B4-BE49-F238E27FC236}">
                <a16:creationId xmlns:a16="http://schemas.microsoft.com/office/drawing/2014/main" id="{517E65D9-7BD3-99C3-FB20-5B5D4F04A414}"/>
              </a:ext>
            </a:extLst>
          </p:cNvPr>
          <p:cNvSpPr/>
          <p:nvPr/>
        </p:nvSpPr>
        <p:spPr>
          <a:xfrm>
            <a:off x="3322553" y="758616"/>
            <a:ext cx="900440" cy="94424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5449903-5798-A9CF-E046-EB6B5306BED4}"/>
              </a:ext>
            </a:extLst>
          </p:cNvPr>
          <p:cNvSpPr/>
          <p:nvPr/>
        </p:nvSpPr>
        <p:spPr>
          <a:xfrm>
            <a:off x="8058587" y="779286"/>
            <a:ext cx="1163359" cy="944246"/>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6826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6E06CB-A04B-D4AF-A00B-8804D7271586}"/>
              </a:ext>
            </a:extLst>
          </p:cNvPr>
          <p:cNvSpPr/>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25018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1920x1080px | free download | HD wallpaper: Road, Black And White ...">
            <a:extLst>
              <a:ext uri="{FF2B5EF4-FFF2-40B4-BE49-F238E27FC236}">
                <a16:creationId xmlns:a16="http://schemas.microsoft.com/office/drawing/2014/main" id="{C0FB60DB-E374-3B29-AB6E-19127606F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228C579-68E6-69F8-5A5D-EFA642F85892}"/>
              </a:ext>
            </a:extLst>
          </p:cNvPr>
          <p:cNvSpPr txBox="1"/>
          <p:nvPr/>
        </p:nvSpPr>
        <p:spPr>
          <a:xfrm>
            <a:off x="3985666" y="5548425"/>
            <a:ext cx="4097468" cy="923330"/>
          </a:xfrm>
          <a:prstGeom prst="rect">
            <a:avLst/>
          </a:prstGeom>
          <a:noFill/>
        </p:spPr>
        <p:txBody>
          <a:bodyPr wrap="none" rtlCol="0">
            <a:spAutoFit/>
          </a:bodyPr>
          <a:lstStyle/>
          <a:p>
            <a:r>
              <a:rPr lang="en-US" sz="5400" dirty="0">
                <a:solidFill>
                  <a:srgbClr val="00B050"/>
                </a:solidFill>
              </a:rPr>
              <a:t>CONCLUSION </a:t>
            </a:r>
          </a:p>
        </p:txBody>
      </p:sp>
      <p:sp>
        <p:nvSpPr>
          <p:cNvPr id="3" name="TextBox 2">
            <a:extLst>
              <a:ext uri="{FF2B5EF4-FFF2-40B4-BE49-F238E27FC236}">
                <a16:creationId xmlns:a16="http://schemas.microsoft.com/office/drawing/2014/main" id="{52B891A7-033D-900E-1F29-B46B8EA46E2F}"/>
              </a:ext>
            </a:extLst>
          </p:cNvPr>
          <p:cNvSpPr txBox="1"/>
          <p:nvPr/>
        </p:nvSpPr>
        <p:spPr>
          <a:xfrm>
            <a:off x="117181" y="116326"/>
            <a:ext cx="11957636" cy="3714146"/>
          </a:xfrm>
          <a:prstGeom prst="rect">
            <a:avLst/>
          </a:prstGeom>
          <a:noFill/>
        </p:spPr>
        <p:txBody>
          <a:bodyPr wrap="square" rtlCol="0">
            <a:spAutoFit/>
          </a:bodyPr>
          <a:lstStyle/>
          <a:p>
            <a:r>
              <a:rPr lang="en-GB" dirty="0">
                <a:solidFill>
                  <a:schemeClr val="bg1"/>
                </a:solidFill>
              </a:rPr>
              <a:t>This Power BI dashboard offers a dynamic, interactive, and insightful view of sales performance, customer </a:t>
            </a:r>
            <a:r>
              <a:rPr lang="en-GB" dirty="0" err="1">
                <a:solidFill>
                  <a:schemeClr val="bg1"/>
                </a:solidFill>
              </a:rPr>
              <a:t>behavior</a:t>
            </a:r>
            <a:r>
              <a:rPr lang="en-GB" dirty="0">
                <a:solidFill>
                  <a:schemeClr val="bg1"/>
                </a:solidFill>
              </a:rPr>
              <a:t>, and return metrics across multiple regions and categories. By leveraging a well-structured dataset and new custom measures, the dashboard empowers decision-makers to:</a:t>
            </a:r>
          </a:p>
          <a:p>
            <a:pPr>
              <a:buFont typeface="Arial" panose="020B0604020202020204" pitchFamily="34" charset="0"/>
              <a:buChar char="•"/>
            </a:pPr>
            <a:r>
              <a:rPr lang="en-GB" b="1" dirty="0">
                <a:solidFill>
                  <a:schemeClr val="bg1"/>
                </a:solidFill>
              </a:rPr>
              <a:t>Track Sales Trends</a:t>
            </a:r>
            <a:r>
              <a:rPr lang="en-GB" dirty="0">
                <a:solidFill>
                  <a:schemeClr val="bg1"/>
                </a:solidFill>
              </a:rPr>
              <a:t>: Monitor key metrics such as sales, profit, and growth across various regions, product categories, and customer segments.</a:t>
            </a:r>
          </a:p>
          <a:p>
            <a:pPr>
              <a:buFont typeface="Arial" panose="020B0604020202020204" pitchFamily="34" charset="0"/>
              <a:buChar char="•"/>
            </a:pPr>
            <a:r>
              <a:rPr lang="en-GB" b="1" dirty="0" err="1">
                <a:solidFill>
                  <a:schemeClr val="bg1"/>
                </a:solidFill>
              </a:rPr>
              <a:t>Analyze</a:t>
            </a:r>
            <a:r>
              <a:rPr lang="en-GB" b="1" dirty="0">
                <a:solidFill>
                  <a:schemeClr val="bg1"/>
                </a:solidFill>
              </a:rPr>
              <a:t> Returns</a:t>
            </a:r>
            <a:r>
              <a:rPr lang="en-GB" dirty="0">
                <a:solidFill>
                  <a:schemeClr val="bg1"/>
                </a:solidFill>
              </a:rPr>
              <a:t>: Quickly identify patterns in returns and take actionable steps to reduce them.</a:t>
            </a:r>
          </a:p>
          <a:p>
            <a:pPr>
              <a:buFont typeface="Arial" panose="020B0604020202020204" pitchFamily="34" charset="0"/>
              <a:buChar char="•"/>
            </a:pPr>
            <a:r>
              <a:rPr lang="en-GB" b="1" dirty="0">
                <a:solidFill>
                  <a:schemeClr val="bg1"/>
                </a:solidFill>
              </a:rPr>
              <a:t>Optimize Performance</a:t>
            </a:r>
            <a:r>
              <a:rPr lang="en-GB" dirty="0">
                <a:solidFill>
                  <a:schemeClr val="bg1"/>
                </a:solidFill>
              </a:rPr>
              <a:t>: Utilize visual tools like gauge charts and funnel charts to measure progress against sales goals and understand conversion metrics.</a:t>
            </a:r>
          </a:p>
          <a:p>
            <a:pPr>
              <a:buFont typeface="Arial" panose="020B0604020202020204" pitchFamily="34" charset="0"/>
              <a:buChar char="•"/>
            </a:pPr>
            <a:r>
              <a:rPr lang="en-GB" b="1" dirty="0">
                <a:solidFill>
                  <a:schemeClr val="bg1"/>
                </a:solidFill>
              </a:rPr>
              <a:t>Data-Driven Insights</a:t>
            </a:r>
            <a:r>
              <a:rPr lang="en-GB" dirty="0">
                <a:solidFill>
                  <a:schemeClr val="bg1"/>
                </a:solidFill>
              </a:rPr>
              <a:t>: Gain valuable insights from detailed, up-to-date information through easily understandable visualizations, enabling informed decision-making.</a:t>
            </a:r>
          </a:p>
          <a:p>
            <a:r>
              <a:rPr lang="en-GB" dirty="0">
                <a:solidFill>
                  <a:schemeClr val="bg1"/>
                </a:solidFill>
              </a:rPr>
              <a:t>With the ability to drill down into the data, filter by various dimensions, and track performance over time, this dashboard serves as an invaluable tool for driving business strategies, improving sales efficiency, and optimizing overall operations.</a:t>
            </a:r>
          </a:p>
          <a:p>
            <a:endParaRPr lang="en-US" dirty="0">
              <a:solidFill>
                <a:schemeClr val="bg1"/>
              </a:solidFill>
            </a:endParaRPr>
          </a:p>
        </p:txBody>
      </p:sp>
    </p:spTree>
    <p:extLst>
      <p:ext uri="{BB962C8B-B14F-4D97-AF65-F5344CB8AC3E}">
        <p14:creationId xmlns:p14="http://schemas.microsoft.com/office/powerpoint/2010/main" val="3577498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Details 100 photography black and white background - Abzlocal.mx">
            <a:extLst>
              <a:ext uri="{FF2B5EF4-FFF2-40B4-BE49-F238E27FC236}">
                <a16:creationId xmlns:a16="http://schemas.microsoft.com/office/drawing/2014/main" id="{26E86E9A-68B2-E814-4C05-37F999B05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0164FD8-CE4D-0446-0188-5E78E9A04E44}"/>
              </a:ext>
            </a:extLst>
          </p:cNvPr>
          <p:cNvSpPr txBox="1"/>
          <p:nvPr/>
        </p:nvSpPr>
        <p:spPr>
          <a:xfrm>
            <a:off x="489499" y="1685262"/>
            <a:ext cx="5383782" cy="1323439"/>
          </a:xfrm>
          <a:prstGeom prst="rect">
            <a:avLst/>
          </a:prstGeom>
          <a:noFill/>
        </p:spPr>
        <p:txBody>
          <a:bodyPr wrap="none" rtlCol="0">
            <a:spAutoFit/>
          </a:bodyPr>
          <a:lstStyle/>
          <a:p>
            <a:r>
              <a:rPr lang="en-US" sz="8000" dirty="0">
                <a:solidFill>
                  <a:srgbClr val="FF0000"/>
                </a:solidFill>
              </a:rPr>
              <a:t>THANK YOU </a:t>
            </a:r>
          </a:p>
        </p:txBody>
      </p:sp>
    </p:spTree>
    <p:extLst>
      <p:ext uri="{BB962C8B-B14F-4D97-AF65-F5344CB8AC3E}">
        <p14:creationId xmlns:p14="http://schemas.microsoft.com/office/powerpoint/2010/main" val="845344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85D1B7-01FC-8CA8-C2C2-FAF625B6CEEE}"/>
              </a:ext>
            </a:extLst>
          </p:cNvPr>
          <p:cNvPicPr>
            <a:picLocks noChangeAspect="1"/>
          </p:cNvPicPr>
          <p:nvPr/>
        </p:nvPicPr>
        <p:blipFill>
          <a:blip r:embed="rId2"/>
          <a:stretch>
            <a:fillRect/>
          </a:stretch>
        </p:blipFill>
        <p:spPr>
          <a:xfrm>
            <a:off x="0" y="-13157"/>
            <a:ext cx="12192000" cy="6871157"/>
          </a:xfrm>
          <a:prstGeom prst="rect">
            <a:avLst/>
          </a:prstGeom>
        </p:spPr>
      </p:pic>
      <p:sp>
        <p:nvSpPr>
          <p:cNvPr id="3" name="Oval 2">
            <a:extLst>
              <a:ext uri="{FF2B5EF4-FFF2-40B4-BE49-F238E27FC236}">
                <a16:creationId xmlns:a16="http://schemas.microsoft.com/office/drawing/2014/main" id="{03661675-2FF2-360B-EE97-0D00E298F75F}"/>
              </a:ext>
            </a:extLst>
          </p:cNvPr>
          <p:cNvSpPr/>
          <p:nvPr/>
        </p:nvSpPr>
        <p:spPr>
          <a:xfrm>
            <a:off x="3322553" y="758616"/>
            <a:ext cx="900440" cy="94424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16D8F13-7763-B0AA-1215-C188D9C0CA54}"/>
              </a:ext>
            </a:extLst>
          </p:cNvPr>
          <p:cNvSpPr/>
          <p:nvPr/>
        </p:nvSpPr>
        <p:spPr>
          <a:xfrm>
            <a:off x="8058587" y="779286"/>
            <a:ext cx="1163359" cy="944246"/>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E054A2-158F-17AD-F1E0-3304238A3486}"/>
              </a:ext>
            </a:extLst>
          </p:cNvPr>
          <p:cNvSpPr txBox="1"/>
          <p:nvPr/>
        </p:nvSpPr>
        <p:spPr>
          <a:xfrm>
            <a:off x="4407539" y="999906"/>
            <a:ext cx="3701654"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BUISINESS PROBLEM’S</a:t>
            </a:r>
          </a:p>
        </p:txBody>
      </p:sp>
      <p:sp>
        <p:nvSpPr>
          <p:cNvPr id="6" name="TextBox 5">
            <a:extLst>
              <a:ext uri="{FF2B5EF4-FFF2-40B4-BE49-F238E27FC236}">
                <a16:creationId xmlns:a16="http://schemas.microsoft.com/office/drawing/2014/main" id="{3DB0DBEE-9642-594C-8039-7E4C6467BB8A}"/>
              </a:ext>
            </a:extLst>
          </p:cNvPr>
          <p:cNvSpPr txBox="1"/>
          <p:nvPr/>
        </p:nvSpPr>
        <p:spPr>
          <a:xfrm>
            <a:off x="710470" y="2613965"/>
            <a:ext cx="11262250" cy="2554545"/>
          </a:xfrm>
          <a:prstGeom prst="rect">
            <a:avLst/>
          </a:prstGeom>
          <a:noFill/>
        </p:spPr>
        <p:txBody>
          <a:bodyPr wrap="square" rtlCol="0">
            <a:spAutoFit/>
          </a:bodyPr>
          <a:lstStyle/>
          <a:p>
            <a:pPr marL="342900" indent="-342900">
              <a:buFont typeface="Wingdings" panose="05000000000000000000" pitchFamily="2" charset="2"/>
              <a:buChar char="Ø"/>
            </a:pPr>
            <a:r>
              <a:rPr lang="en-GB" sz="2000" b="1" dirty="0"/>
              <a:t>Identifying the Top-Performing City</a:t>
            </a:r>
            <a:r>
              <a:rPr lang="en-GB" b="1" dirty="0"/>
              <a:t>:</a:t>
            </a:r>
            <a:r>
              <a:rPr lang="en-GB" dirty="0"/>
              <a:t> </a:t>
            </a:r>
            <a:r>
              <a:rPr lang="en-GB" sz="1600" dirty="0">
                <a:solidFill>
                  <a:schemeClr val="accent1">
                    <a:lumMod val="50000"/>
                  </a:schemeClr>
                </a:solidFill>
              </a:rPr>
              <a:t>We aim to pinpoint which city generates the highest sales, allowing the business to focus on high-growth areas and allocate resources efficiently.</a:t>
            </a:r>
          </a:p>
          <a:p>
            <a:pPr marL="342900" indent="-342900">
              <a:buFont typeface="Wingdings" panose="05000000000000000000" pitchFamily="2" charset="2"/>
              <a:buChar char="Ø"/>
            </a:pPr>
            <a:endParaRPr lang="en-GB" b="1" dirty="0"/>
          </a:p>
          <a:p>
            <a:pPr marL="342900" indent="-342900">
              <a:buFont typeface="Wingdings" panose="05000000000000000000" pitchFamily="2" charset="2"/>
              <a:buChar char="Ø"/>
            </a:pPr>
            <a:r>
              <a:rPr lang="en-GB" b="1" dirty="0"/>
              <a:t> </a:t>
            </a:r>
            <a:r>
              <a:rPr lang="en-GB" sz="2000" b="1" dirty="0"/>
              <a:t>Service-Based Profitability:</a:t>
            </a:r>
            <a:r>
              <a:rPr lang="en-GB" sz="2000" dirty="0"/>
              <a:t> </a:t>
            </a:r>
            <a:r>
              <a:rPr lang="en-GB" sz="1600" dirty="0">
                <a:solidFill>
                  <a:schemeClr val="accent1">
                    <a:lumMod val="50000"/>
                  </a:schemeClr>
                </a:solidFill>
              </a:rPr>
              <a:t>Our objective is to evaluate the total profit earned from various services offered. This insight helps in determining which services are the most profitable and where there may be opportunities to increase profit margins.</a:t>
            </a:r>
          </a:p>
          <a:p>
            <a:pPr marL="342900" indent="-342900">
              <a:buFont typeface="Wingdings" panose="05000000000000000000" pitchFamily="2" charset="2"/>
              <a:buChar char="Ø"/>
            </a:pPr>
            <a:endParaRPr lang="en-GB" sz="1600" b="1" dirty="0">
              <a:solidFill>
                <a:schemeClr val="accent1">
                  <a:lumMod val="50000"/>
                </a:schemeClr>
              </a:solidFill>
            </a:endParaRPr>
          </a:p>
          <a:p>
            <a:pPr marL="342900" indent="-342900">
              <a:buFont typeface="Wingdings" panose="05000000000000000000" pitchFamily="2" charset="2"/>
              <a:buChar char="Ø"/>
            </a:pPr>
            <a:r>
              <a:rPr lang="en-GB" sz="2000" b="1" dirty="0"/>
              <a:t>Return Orders by Product Category:</a:t>
            </a:r>
            <a:r>
              <a:rPr lang="en-GB" sz="2000" dirty="0"/>
              <a:t> </a:t>
            </a:r>
            <a:r>
              <a:rPr lang="en-GB" sz="1600" dirty="0">
                <a:solidFill>
                  <a:schemeClr val="accent1">
                    <a:lumMod val="50000"/>
                  </a:schemeClr>
                </a:solidFill>
              </a:rPr>
              <a:t>We are </a:t>
            </a:r>
            <a:r>
              <a:rPr lang="en-GB" sz="1600" dirty="0" err="1">
                <a:solidFill>
                  <a:schemeClr val="accent1">
                    <a:lumMod val="50000"/>
                  </a:schemeClr>
                </a:solidFill>
              </a:rPr>
              <a:t>analyzing</a:t>
            </a:r>
            <a:r>
              <a:rPr lang="en-GB" sz="1600" dirty="0">
                <a:solidFill>
                  <a:schemeClr val="accent1">
                    <a:lumMod val="50000"/>
                  </a:schemeClr>
                </a:solidFill>
              </a:rPr>
              <a:t> the volume of return orders across different product categories. Understanding these patterns will help address quality issues and improve customer satisfaction in specific categories.</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10842977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B3E76D-08AF-07AA-EE7D-C691B4633436}"/>
              </a:ext>
            </a:extLst>
          </p:cNvPr>
          <p:cNvPicPr>
            <a:picLocks noChangeAspect="1"/>
          </p:cNvPicPr>
          <p:nvPr/>
        </p:nvPicPr>
        <p:blipFill>
          <a:blip r:embed="rId2"/>
          <a:stretch>
            <a:fillRect/>
          </a:stretch>
        </p:blipFill>
        <p:spPr>
          <a:xfrm>
            <a:off x="0" y="-13157"/>
            <a:ext cx="12192000" cy="6871157"/>
          </a:xfrm>
          <a:prstGeom prst="rect">
            <a:avLst/>
          </a:prstGeom>
        </p:spPr>
      </p:pic>
      <p:pic>
        <p:nvPicPr>
          <p:cNvPr id="3" name="Picture 2">
            <a:extLst>
              <a:ext uri="{FF2B5EF4-FFF2-40B4-BE49-F238E27FC236}">
                <a16:creationId xmlns:a16="http://schemas.microsoft.com/office/drawing/2014/main" id="{2E5EF008-4F25-6312-B111-F9632ED2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800"/>
            <a:ext cx="12192000" cy="6553199"/>
          </a:xfrm>
          <a:prstGeom prst="rect">
            <a:avLst/>
          </a:prstGeom>
        </p:spPr>
      </p:pic>
      <p:sp>
        <p:nvSpPr>
          <p:cNvPr id="4" name="TextBox 3">
            <a:extLst>
              <a:ext uri="{FF2B5EF4-FFF2-40B4-BE49-F238E27FC236}">
                <a16:creationId xmlns:a16="http://schemas.microsoft.com/office/drawing/2014/main" id="{11D0F109-3F4A-1E10-CEB9-C2BDF9B42EC1}"/>
              </a:ext>
            </a:extLst>
          </p:cNvPr>
          <p:cNvSpPr txBox="1"/>
          <p:nvPr/>
        </p:nvSpPr>
        <p:spPr>
          <a:xfrm>
            <a:off x="5002848" y="0"/>
            <a:ext cx="2436564" cy="338554"/>
          </a:xfrm>
          <a:prstGeom prst="rect">
            <a:avLst/>
          </a:prstGeom>
          <a:noFill/>
        </p:spPr>
        <p:txBody>
          <a:bodyPr wrap="none" rtlCol="0">
            <a:spAutoFit/>
          </a:bodyPr>
          <a:lstStyle/>
          <a:p>
            <a:r>
              <a:rPr lang="en-US" sz="1600" b="1" dirty="0">
                <a:solidFill>
                  <a:schemeClr val="accent1">
                    <a:lumMod val="75000"/>
                  </a:schemeClr>
                </a:solidFill>
                <a:latin typeface="Times New Roman" panose="02020603050405020304" pitchFamily="18" charset="0"/>
                <a:cs typeface="Times New Roman" panose="02020603050405020304" pitchFamily="18" charset="0"/>
              </a:rPr>
              <a:t>DATASET OVERVIEW :</a:t>
            </a:r>
          </a:p>
        </p:txBody>
      </p:sp>
    </p:spTree>
    <p:extLst>
      <p:ext uri="{BB962C8B-B14F-4D97-AF65-F5344CB8AC3E}">
        <p14:creationId xmlns:p14="http://schemas.microsoft.com/office/powerpoint/2010/main" val="138123527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231435-FBF2-505C-4603-F6CBCF03504B}"/>
              </a:ext>
            </a:extLst>
          </p:cNvPr>
          <p:cNvPicPr>
            <a:picLocks noChangeAspect="1"/>
          </p:cNvPicPr>
          <p:nvPr/>
        </p:nvPicPr>
        <p:blipFill>
          <a:blip r:embed="rId2"/>
          <a:stretch>
            <a:fillRect/>
          </a:stretch>
        </p:blipFill>
        <p:spPr>
          <a:xfrm>
            <a:off x="0" y="-13157"/>
            <a:ext cx="12192000" cy="6871157"/>
          </a:xfrm>
          <a:prstGeom prst="rect">
            <a:avLst/>
          </a:prstGeom>
        </p:spPr>
      </p:pic>
      <p:sp>
        <p:nvSpPr>
          <p:cNvPr id="2" name="TextBox 1">
            <a:extLst>
              <a:ext uri="{FF2B5EF4-FFF2-40B4-BE49-F238E27FC236}">
                <a16:creationId xmlns:a16="http://schemas.microsoft.com/office/drawing/2014/main" id="{C09E9F9D-3CB1-B40F-0C29-A19DB4EAF55C}"/>
              </a:ext>
            </a:extLst>
          </p:cNvPr>
          <p:cNvSpPr txBox="1"/>
          <p:nvPr/>
        </p:nvSpPr>
        <p:spPr>
          <a:xfrm flipV="1">
            <a:off x="5686082" y="6392759"/>
            <a:ext cx="159770" cy="276999"/>
          </a:xfrm>
          <a:prstGeom prst="rect">
            <a:avLst/>
          </a:prstGeom>
          <a:noFill/>
        </p:spPr>
        <p:txBody>
          <a:bodyPr wrap="square" rtlCol="0">
            <a:spAutoFit/>
          </a:bodyPr>
          <a:lstStyle/>
          <a:p>
            <a:endParaRPr lang="en-US" sz="1200" dirty="0"/>
          </a:p>
        </p:txBody>
      </p:sp>
      <p:sp>
        <p:nvSpPr>
          <p:cNvPr id="4" name="Rectangle 2">
            <a:extLst>
              <a:ext uri="{FF2B5EF4-FFF2-40B4-BE49-F238E27FC236}">
                <a16:creationId xmlns:a16="http://schemas.microsoft.com/office/drawing/2014/main" id="{7228E76B-E7B9-C3FF-988A-94BA792CC28D}"/>
              </a:ext>
            </a:extLst>
          </p:cNvPr>
          <p:cNvSpPr>
            <a:spLocks noChangeArrowheads="1"/>
          </p:cNvSpPr>
          <p:nvPr/>
        </p:nvSpPr>
        <p:spPr bwMode="auto">
          <a:xfrm>
            <a:off x="55842" y="937673"/>
            <a:ext cx="6777727" cy="661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Orders Table</a:t>
            </a:r>
            <a:r>
              <a:rPr kumimoji="0" lang="en-US" altLang="en-US" sz="200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Fields</a:t>
            </a:r>
            <a:r>
              <a:rPr kumimoji="0" lang="en-US" altLang="en-US" sz="200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Order ID</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Unique identifier for each order.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Product ID</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Identifier for the product sold.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Product Name</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Name of the product.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Category</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Category to which the product belongs</a:t>
            </a:r>
            <a:r>
              <a:rPr kumimoji="0" lang="en-US" altLang="en-US" sz="200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Sub-Category</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 Specific sub-category of the product.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Order Date</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 Date the order was placed.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Quantity</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Number of units sold.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Sales</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Total sales amount for the order.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Profit</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Profit earned from the order.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Region</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Geographical area of the sale.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Segment</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Customer segment (e.g., consumer, corporate).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Returns Table</a:t>
            </a:r>
            <a:r>
              <a:rPr kumimoji="0" lang="en-US" altLang="en-US" sz="200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Fields</a:t>
            </a:r>
            <a:r>
              <a:rPr kumimoji="0" lang="en-US" altLang="en-US" sz="200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Order ID</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Reference to the associated order.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Returned</a:t>
            </a:r>
            <a:r>
              <a:rPr kumimoji="0" lang="en-US" altLang="en-US" sz="2000" i="0" u="none" strike="noStrike" cap="none" normalizeH="0" baseline="0" dirty="0">
                <a:ln>
                  <a:noFill/>
                </a:ln>
                <a:solidFill>
                  <a:schemeClr val="tx1"/>
                </a:solidFill>
                <a:effectLst/>
                <a:latin typeface="Arial" panose="020B0604020202020204" pitchFamily="34" charset="0"/>
              </a:rPr>
              <a:t>: </a:t>
            </a:r>
            <a:r>
              <a:rPr kumimoji="0" lang="en-US" altLang="en-US" sz="2000" i="0" u="none" strike="noStrike" cap="none" normalizeH="0" baseline="0" dirty="0">
                <a:ln>
                  <a:noFill/>
                </a:ln>
                <a:solidFill>
                  <a:schemeClr val="accent1">
                    <a:lumMod val="50000"/>
                  </a:schemeClr>
                </a:solidFill>
                <a:effectLst/>
                <a:latin typeface="Arial" panose="020B0604020202020204" pitchFamily="34" charset="0"/>
              </a:rPr>
              <a:t>Indicator showing if the product was returned.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7B213142-E29B-A531-24F0-DFC962CE5761}"/>
              </a:ext>
            </a:extLst>
          </p:cNvPr>
          <p:cNvSpPr/>
          <p:nvPr/>
        </p:nvSpPr>
        <p:spPr>
          <a:xfrm>
            <a:off x="11274020" y="0"/>
            <a:ext cx="862138" cy="80271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62579B8-7527-EA8E-EF6C-5BA476EEFF5D}"/>
              </a:ext>
            </a:extLst>
          </p:cNvPr>
          <p:cNvSpPr/>
          <p:nvPr/>
        </p:nvSpPr>
        <p:spPr>
          <a:xfrm>
            <a:off x="55842" y="24858"/>
            <a:ext cx="809697" cy="80271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E29D07D-A36B-BA7F-A35E-8F339C48A471}"/>
              </a:ext>
            </a:extLst>
          </p:cNvPr>
          <p:cNvSpPr txBox="1"/>
          <p:nvPr/>
        </p:nvSpPr>
        <p:spPr>
          <a:xfrm>
            <a:off x="7124543" y="969104"/>
            <a:ext cx="5011615" cy="535531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People Table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Fields</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Region</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accent1">
                    <a:lumMod val="50000"/>
                  </a:schemeClr>
                </a:solidFill>
                <a:effectLst/>
                <a:latin typeface="Arial" panose="020B0604020202020204" pitchFamily="34" charset="0"/>
              </a:rPr>
              <a:t>The region where the customers are located.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Regional Manager</a:t>
            </a:r>
            <a:r>
              <a:rPr kumimoji="0" lang="en-US" altLang="en-US" b="0" i="0" u="none" strike="noStrike" cap="none" normalizeH="0" baseline="0" dirty="0">
                <a:ln>
                  <a:noFill/>
                </a:ln>
                <a:solidFill>
                  <a:schemeClr val="accent1">
                    <a:lumMod val="50000"/>
                  </a:schemeClr>
                </a:solidFill>
                <a:effectLst/>
                <a:latin typeface="Arial" panose="020B0604020202020204" pitchFamily="34" charset="0"/>
              </a:rPr>
              <a:t>: Name of the regional manager overseeing sales in that area.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New_Category</a:t>
            </a:r>
            <a:r>
              <a:rPr kumimoji="0" lang="en-US" altLang="en-US" b="1" i="0" u="none" strike="noStrike" cap="none" normalizeH="0" baseline="0" dirty="0">
                <a:ln>
                  <a:noFill/>
                </a:ln>
                <a:solidFill>
                  <a:schemeClr val="tx1"/>
                </a:solidFill>
                <a:effectLst/>
                <a:latin typeface="Arial" panose="020B0604020202020204" pitchFamily="34" charset="0"/>
              </a:rPr>
              <a:t> Table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Fields</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Category</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accent1">
                    <a:lumMod val="50000"/>
                  </a:schemeClr>
                </a:solidFill>
                <a:effectLst/>
                <a:latin typeface="Arial" panose="020B0604020202020204" pitchFamily="34" charset="0"/>
              </a:rPr>
              <a:t>Category identifier.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New_Categ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accent1">
                    <a:lumMod val="50000"/>
                  </a:schemeClr>
                </a:solidFill>
                <a:effectLst/>
                <a:latin typeface="Arial" panose="020B0604020202020204" pitchFamily="34" charset="0"/>
              </a:rPr>
              <a:t>New category designatio</a:t>
            </a:r>
            <a:r>
              <a:rPr kumimoji="0" lang="en-US" altLang="en-US" b="0" i="0" u="none" strike="noStrike" cap="none" normalizeH="0" baseline="0" dirty="0">
                <a:ln>
                  <a:noFill/>
                </a:ln>
                <a:solidFill>
                  <a:schemeClr val="tx1"/>
                </a:solidFill>
                <a:effectLst/>
                <a:latin typeface="Arial" panose="020B0604020202020204" pitchFamily="34" charset="0"/>
              </a:rPr>
              <a:t>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Arial" panose="020B0604020202020204" pitchFamily="34" charset="0"/>
              </a:rPr>
              <a:t>New_City</a:t>
            </a:r>
            <a:r>
              <a:rPr kumimoji="0" lang="en-US" altLang="en-US" b="1" i="0" u="none" strike="noStrike" cap="none" normalizeH="0" baseline="0" dirty="0">
                <a:ln>
                  <a:noFill/>
                </a:ln>
                <a:solidFill>
                  <a:schemeClr val="tx1"/>
                </a:solidFill>
                <a:effectLst/>
                <a:latin typeface="Arial" panose="020B0604020202020204" pitchFamily="34" charset="0"/>
              </a:rPr>
              <a:t> Table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Fields</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Seg</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accent1">
                    <a:lumMod val="50000"/>
                  </a:schemeClr>
                </a:solidFill>
                <a:effectLst/>
                <a:latin typeface="Arial" panose="020B0604020202020204" pitchFamily="34" charset="0"/>
              </a:rPr>
              <a:t>Segment identifier.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Segment</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0" i="0" u="none" strike="noStrike" cap="none" normalizeH="0" baseline="0" dirty="0">
                <a:ln>
                  <a:noFill/>
                </a:ln>
                <a:solidFill>
                  <a:schemeClr val="accent1">
                    <a:lumMod val="50000"/>
                  </a:schemeClr>
                </a:solidFill>
                <a:effectLst/>
                <a:latin typeface="Arial" panose="020B0604020202020204" pitchFamily="34" charset="0"/>
              </a:rPr>
              <a:t>Description of the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Last Refresh Date</a:t>
            </a:r>
            <a:r>
              <a:rPr kumimoji="0" lang="en-US" altLang="en-US"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Fields</a:t>
            </a:r>
            <a:r>
              <a:rPr kumimoji="0" lang="en-US" altLang="en-US"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Last Refresh Date</a:t>
            </a:r>
            <a:r>
              <a:rPr kumimoji="0" lang="en-US" altLang="en-US" b="0" i="0" u="none" strike="noStrike" cap="none" normalizeH="0" baseline="0" dirty="0">
                <a:ln>
                  <a:noFill/>
                </a:ln>
                <a:solidFill>
                  <a:schemeClr val="tx1"/>
                </a:solidFill>
                <a:effectLst/>
                <a:latin typeface="Arial" panose="020B0604020202020204" pitchFamily="34" charset="0"/>
              </a:rPr>
              <a:t>: Timestamp of the last data refresh for the dashboard.</a:t>
            </a:r>
          </a:p>
          <a:p>
            <a:endParaRPr lang="en-US" dirty="0"/>
          </a:p>
        </p:txBody>
      </p:sp>
      <p:cxnSp>
        <p:nvCxnSpPr>
          <p:cNvPr id="9" name="Straight Connector 8">
            <a:extLst>
              <a:ext uri="{FF2B5EF4-FFF2-40B4-BE49-F238E27FC236}">
                <a16:creationId xmlns:a16="http://schemas.microsoft.com/office/drawing/2014/main" id="{53635418-6967-E280-554C-0963B0AEA237}"/>
              </a:ext>
            </a:extLst>
          </p:cNvPr>
          <p:cNvCxnSpPr>
            <a:cxnSpLocks/>
          </p:cNvCxnSpPr>
          <p:nvPr/>
        </p:nvCxnSpPr>
        <p:spPr>
          <a:xfrm>
            <a:off x="6784709" y="937673"/>
            <a:ext cx="0" cy="57320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0F10652-BBD6-D4F1-1535-D39E5908AEA0}"/>
              </a:ext>
            </a:extLst>
          </p:cNvPr>
          <p:cNvSpPr txBox="1"/>
          <p:nvPr/>
        </p:nvSpPr>
        <p:spPr>
          <a:xfrm>
            <a:off x="4359291" y="24858"/>
            <a:ext cx="3713068" cy="523220"/>
          </a:xfrm>
          <a:prstGeom prst="rect">
            <a:avLst/>
          </a:prstGeom>
          <a:noFill/>
        </p:spPr>
        <p:txBody>
          <a:bodyPr wrap="none" rtlCol="0">
            <a:spAutoFit/>
          </a:bodyPr>
          <a:lstStyle/>
          <a:p>
            <a:r>
              <a:rPr lang="en-US" sz="2800" b="1" dirty="0">
                <a:solidFill>
                  <a:schemeClr val="accent1">
                    <a:lumMod val="75000"/>
                  </a:schemeClr>
                </a:solidFill>
                <a:latin typeface="Times New Roman" panose="02020603050405020304" pitchFamily="18" charset="0"/>
                <a:cs typeface="Times New Roman" panose="02020603050405020304" pitchFamily="18" charset="0"/>
              </a:rPr>
              <a:t>FIELD’S OVERVIEW</a:t>
            </a:r>
          </a:p>
        </p:txBody>
      </p:sp>
    </p:spTree>
    <p:extLst>
      <p:ext uri="{BB962C8B-B14F-4D97-AF65-F5344CB8AC3E}">
        <p14:creationId xmlns:p14="http://schemas.microsoft.com/office/powerpoint/2010/main" val="2548450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nodePh="1">
                                  <p:stCondLst>
                                    <p:cond delay="0"/>
                                  </p:stCondLst>
                                  <p:endCondLst>
                                    <p:cond evt="begin" delay="0">
                                      <p:tn val="18"/>
                                    </p:cond>
                                  </p:end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par>
                                <p:cTn id="27" presetID="16" presetClass="entr" presetSubtype="21"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6" grpId="0" animBg="1"/>
      <p:bldP spid="7"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08FD14-C3AA-F367-A686-7567DCB0A7EA}"/>
              </a:ext>
            </a:extLst>
          </p:cNvPr>
          <p:cNvPicPr>
            <a:picLocks noChangeAspect="1"/>
          </p:cNvPicPr>
          <p:nvPr/>
        </p:nvPicPr>
        <p:blipFill>
          <a:blip r:embed="rId2"/>
          <a:stretch>
            <a:fillRect/>
          </a:stretch>
        </p:blipFill>
        <p:spPr>
          <a:xfrm>
            <a:off x="0" y="-13157"/>
            <a:ext cx="12192000" cy="6871157"/>
          </a:xfrm>
          <a:prstGeom prst="rect">
            <a:avLst/>
          </a:prstGeom>
        </p:spPr>
      </p:pic>
      <p:sp>
        <p:nvSpPr>
          <p:cNvPr id="2" name="TextBox 1">
            <a:extLst>
              <a:ext uri="{FF2B5EF4-FFF2-40B4-BE49-F238E27FC236}">
                <a16:creationId xmlns:a16="http://schemas.microsoft.com/office/drawing/2014/main" id="{EB7A4D1E-D2E9-BF09-3EF5-77305C2DD533}"/>
              </a:ext>
            </a:extLst>
          </p:cNvPr>
          <p:cNvSpPr txBox="1"/>
          <p:nvPr/>
        </p:nvSpPr>
        <p:spPr>
          <a:xfrm>
            <a:off x="143421" y="728787"/>
            <a:ext cx="11905158" cy="6555641"/>
          </a:xfrm>
          <a:prstGeom prst="rect">
            <a:avLst/>
          </a:prstGeom>
          <a:noFill/>
        </p:spPr>
        <p:txBody>
          <a:bodyPr wrap="square" rtlCol="0">
            <a:spAutoFit/>
          </a:bodyPr>
          <a:lstStyle/>
          <a:p>
            <a:pPr marL="171450" indent="-171450">
              <a:buFont typeface="Wingdings" panose="05000000000000000000" pitchFamily="2" charset="2"/>
              <a:buChar char="Ø"/>
            </a:pPr>
            <a:r>
              <a:rPr lang="en-GB" sz="1200" b="0" dirty="0">
                <a:solidFill>
                  <a:srgbClr val="000000"/>
                </a:solidFill>
                <a:effectLst/>
                <a:latin typeface="Consolas" panose="020B0609020204030204" pitchFamily="49" charset="0"/>
              </a:rPr>
              <a:t>Delivered Orders = </a:t>
            </a:r>
            <a:r>
              <a:rPr lang="en-GB" sz="1200" b="0" dirty="0">
                <a:solidFill>
                  <a:srgbClr val="3165BB"/>
                </a:solidFill>
                <a:effectLst/>
                <a:latin typeface="Consolas" panose="020B0609020204030204" pitchFamily="49" charset="0"/>
              </a:rPr>
              <a:t>CALCULATE</a:t>
            </a:r>
            <a:r>
              <a:rPr lang="en-GB" sz="1200" b="0" dirty="0">
                <a:solidFill>
                  <a:srgbClr val="000000"/>
                </a:solidFill>
                <a:effectLst/>
                <a:latin typeface="Consolas" panose="020B0609020204030204" pitchFamily="49" charset="0"/>
              </a:rPr>
              <a:t>(</a:t>
            </a:r>
            <a:r>
              <a:rPr lang="en-GB" sz="1200" b="0" dirty="0">
                <a:solidFill>
                  <a:srgbClr val="3165BB"/>
                </a:solidFill>
                <a:effectLst/>
                <a:latin typeface="Consolas" panose="020B0609020204030204" pitchFamily="49" charset="0"/>
              </a:rPr>
              <a:t>COUNT</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Orders[Order ID]</a:t>
            </a:r>
            <a:r>
              <a:rPr lang="en-GB" sz="1200" b="0" dirty="0">
                <a:solidFill>
                  <a:srgbClr val="000000"/>
                </a:solidFill>
                <a:effectLst/>
                <a:latin typeface="Consolas" panose="020B0609020204030204" pitchFamily="49" charset="0"/>
              </a:rPr>
              <a:t>), </a:t>
            </a:r>
            <a:r>
              <a:rPr lang="en-GB" sz="1200" b="0" dirty="0">
                <a:solidFill>
                  <a:srgbClr val="001080"/>
                </a:solidFill>
                <a:effectLst/>
                <a:latin typeface="Consolas" panose="020B0609020204030204" pitchFamily="49" charset="0"/>
              </a:rPr>
              <a:t>Orders[Ship Mode]</a:t>
            </a:r>
            <a:r>
              <a:rPr lang="en-GB" sz="1200" b="0" dirty="0">
                <a:solidFill>
                  <a:srgbClr val="000000"/>
                </a:solidFill>
                <a:effectLst/>
                <a:latin typeface="Consolas" panose="020B0609020204030204" pitchFamily="49" charset="0"/>
              </a:rPr>
              <a:t> &lt;&gt; </a:t>
            </a:r>
            <a:r>
              <a:rPr lang="en-GB" sz="1200" b="0" dirty="0">
                <a:solidFill>
                  <a:srgbClr val="3165BB"/>
                </a:solidFill>
                <a:effectLst/>
                <a:latin typeface="Consolas" panose="020B0609020204030204" pitchFamily="49" charset="0"/>
              </a:rPr>
              <a:t>BLANK</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a:solidFill>
                  <a:srgbClr val="000000"/>
                </a:solidFill>
                <a:effectLst/>
                <a:latin typeface="Consolas" panose="020B0609020204030204" pitchFamily="49" charset="0"/>
              </a:rPr>
              <a:t>Discount Impact = </a:t>
            </a:r>
            <a:r>
              <a:rPr lang="en-GB" sz="1200" b="0" dirty="0">
                <a:solidFill>
                  <a:srgbClr val="3165BB"/>
                </a:solidFill>
                <a:effectLst/>
                <a:latin typeface="Consolas" panose="020B0609020204030204" pitchFamily="49" charset="0"/>
              </a:rPr>
              <a:t>CALCULATE</a:t>
            </a:r>
            <a:r>
              <a:rPr lang="en-GB" sz="1200" b="0" dirty="0">
                <a:solidFill>
                  <a:srgbClr val="000000"/>
                </a:solidFill>
                <a:effectLst/>
                <a:latin typeface="Consolas" panose="020B0609020204030204" pitchFamily="49" charset="0"/>
              </a:rPr>
              <a:t>(</a:t>
            </a:r>
            <a:r>
              <a:rPr lang="en-GB" sz="1200" b="0" dirty="0">
                <a:solidFill>
                  <a:srgbClr val="3165BB"/>
                </a:solidFill>
                <a:effectLst/>
                <a:latin typeface="Consolas" panose="020B0609020204030204" pitchFamily="49" charset="0"/>
              </a:rPr>
              <a:t>SUM</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Orders[Sales]</a:t>
            </a:r>
            <a:r>
              <a:rPr lang="en-GB" sz="1200" b="0" dirty="0">
                <a:solidFill>
                  <a:srgbClr val="000000"/>
                </a:solidFill>
                <a:effectLst/>
                <a:latin typeface="Consolas" panose="020B0609020204030204" pitchFamily="49" charset="0"/>
              </a:rPr>
              <a:t>), </a:t>
            </a:r>
            <a:r>
              <a:rPr lang="en-GB" sz="1200" b="0" dirty="0">
                <a:solidFill>
                  <a:srgbClr val="001080"/>
                </a:solidFill>
                <a:effectLst/>
                <a:latin typeface="Consolas" panose="020B0609020204030204" pitchFamily="49" charset="0"/>
              </a:rPr>
              <a:t>Orders[Discount]</a:t>
            </a:r>
            <a:r>
              <a:rPr lang="en-GB" sz="1200" b="0" dirty="0">
                <a:solidFill>
                  <a:srgbClr val="000000"/>
                </a:solidFill>
                <a:effectLst/>
                <a:latin typeface="Consolas" panose="020B0609020204030204" pitchFamily="49" charset="0"/>
              </a:rPr>
              <a:t> &gt; </a:t>
            </a:r>
            <a:r>
              <a:rPr lang="en-GB" sz="1200" b="0" dirty="0">
                <a:solidFill>
                  <a:srgbClr val="098658"/>
                </a:solidFill>
                <a:effectLst/>
                <a:latin typeface="Consolas" panose="020B0609020204030204" pitchFamily="49" charset="0"/>
              </a:rPr>
              <a:t>0</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a:solidFill>
                  <a:srgbClr val="000000"/>
                </a:solidFill>
                <a:effectLst/>
                <a:latin typeface="Consolas" panose="020B0609020204030204" pitchFamily="49" charset="0"/>
              </a:rPr>
              <a:t>Gauge Minimum Value = </a:t>
            </a:r>
            <a:r>
              <a:rPr lang="en-GB" sz="1200" b="0" dirty="0">
                <a:solidFill>
                  <a:srgbClr val="3165BB"/>
                </a:solidFill>
                <a:effectLst/>
                <a:latin typeface="Consolas" panose="020B0609020204030204" pitchFamily="49" charset="0"/>
              </a:rPr>
              <a:t>CALCULATE</a:t>
            </a:r>
            <a:r>
              <a:rPr lang="en-GB" sz="1200" b="0" dirty="0">
                <a:solidFill>
                  <a:srgbClr val="000000"/>
                </a:solidFill>
                <a:effectLst/>
                <a:latin typeface="Consolas" panose="020B0609020204030204" pitchFamily="49" charset="0"/>
              </a:rPr>
              <a:t>(</a:t>
            </a:r>
            <a:r>
              <a:rPr lang="en-GB" sz="1200" b="0" dirty="0">
                <a:solidFill>
                  <a:srgbClr val="3165BB"/>
                </a:solidFill>
                <a:effectLst/>
                <a:latin typeface="Consolas" panose="020B0609020204030204" pitchFamily="49" charset="0"/>
              </a:rPr>
              <a:t>MIN</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Orders[Sales]</a:t>
            </a:r>
            <a:r>
              <a:rPr lang="en-GB" sz="1200" b="0" dirty="0">
                <a:solidFill>
                  <a:srgbClr val="000000"/>
                </a:solidFill>
                <a:effectLst/>
                <a:latin typeface="Consolas" panose="020B0609020204030204" pitchFamily="49" charset="0"/>
              </a:rPr>
              <a:t>), </a:t>
            </a:r>
            <a:r>
              <a:rPr lang="en-GB" sz="1200" b="0" dirty="0">
                <a:solidFill>
                  <a:srgbClr val="3165BB"/>
                </a:solidFill>
                <a:effectLst/>
                <a:latin typeface="Consolas" panose="020B0609020204030204" pitchFamily="49" charset="0"/>
              </a:rPr>
              <a:t>DATEADD</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Orders[Order Date]</a:t>
            </a:r>
            <a:r>
              <a:rPr lang="en-GB" sz="1200" b="0" dirty="0">
                <a:solidFill>
                  <a:srgbClr val="000000"/>
                </a:solidFill>
                <a:effectLst/>
                <a:latin typeface="Consolas" panose="020B0609020204030204" pitchFamily="49" charset="0"/>
              </a:rPr>
              <a:t>, -</a:t>
            </a:r>
            <a:r>
              <a:rPr lang="en-GB" sz="1200" b="0" dirty="0">
                <a:solidFill>
                  <a:srgbClr val="098658"/>
                </a:solidFill>
                <a:effectLst/>
                <a:latin typeface="Consolas" panose="020B0609020204030204" pitchFamily="49" charset="0"/>
              </a:rPr>
              <a:t>1</a:t>
            </a:r>
            <a:r>
              <a:rPr lang="en-GB" sz="1200" b="0" dirty="0">
                <a:solidFill>
                  <a:srgbClr val="000000"/>
                </a:solidFill>
                <a:effectLst/>
                <a:latin typeface="Consolas" panose="020B0609020204030204" pitchFamily="49" charset="0"/>
              </a:rPr>
              <a:t>, </a:t>
            </a:r>
            <a:r>
              <a:rPr lang="en-GB" sz="1200" b="0" dirty="0">
                <a:solidFill>
                  <a:srgbClr val="3165BB"/>
                </a:solidFill>
                <a:effectLst/>
                <a:latin typeface="Consolas" panose="020B0609020204030204" pitchFamily="49" charset="0"/>
              </a:rPr>
              <a:t>YEAR</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err="1">
                <a:solidFill>
                  <a:srgbClr val="000000"/>
                </a:solidFill>
                <a:effectLst/>
                <a:latin typeface="Consolas" panose="020B0609020204030204" pitchFamily="49" charset="0"/>
              </a:rPr>
              <a:t>Getdate</a:t>
            </a:r>
            <a:r>
              <a:rPr lang="en-GB" sz="1200" b="0" dirty="0">
                <a:solidFill>
                  <a:srgbClr val="000000"/>
                </a:solidFill>
                <a:effectLst/>
                <a:latin typeface="Consolas" panose="020B0609020204030204" pitchFamily="49" charset="0"/>
              </a:rPr>
              <a:t> = </a:t>
            </a:r>
            <a:r>
              <a:rPr lang="en-GB" sz="1200" b="0" dirty="0">
                <a:solidFill>
                  <a:srgbClr val="3165BB"/>
                </a:solidFill>
                <a:effectLst/>
                <a:latin typeface="Consolas" panose="020B0609020204030204" pitchFamily="49" charset="0"/>
              </a:rPr>
              <a:t>VALUES</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'Last </a:t>
            </a:r>
            <a:r>
              <a:rPr lang="en-GB" sz="1200" b="0" dirty="0" err="1">
                <a:solidFill>
                  <a:srgbClr val="001080"/>
                </a:solidFill>
                <a:effectLst/>
                <a:latin typeface="Consolas" panose="020B0609020204030204" pitchFamily="49" charset="0"/>
              </a:rPr>
              <a:t>Rfresh</a:t>
            </a:r>
            <a:r>
              <a:rPr lang="en-GB" sz="1200" b="0" dirty="0">
                <a:solidFill>
                  <a:srgbClr val="001080"/>
                </a:solidFill>
                <a:effectLst/>
                <a:latin typeface="Consolas" panose="020B0609020204030204" pitchFamily="49" charset="0"/>
              </a:rPr>
              <a:t> Date'[Last Refresh Date]</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a:solidFill>
                  <a:srgbClr val="000000"/>
                </a:solidFill>
                <a:effectLst/>
                <a:latin typeface="Consolas" panose="020B0609020204030204" pitchFamily="49" charset="0"/>
              </a:rPr>
              <a:t>Processed Orders = </a:t>
            </a:r>
            <a:r>
              <a:rPr lang="en-GB" sz="1200" b="0" dirty="0">
                <a:solidFill>
                  <a:srgbClr val="3165BB"/>
                </a:solidFill>
                <a:effectLst/>
                <a:latin typeface="Consolas" panose="020B0609020204030204" pitchFamily="49" charset="0"/>
              </a:rPr>
              <a:t>CALCULATE</a:t>
            </a:r>
            <a:r>
              <a:rPr lang="en-GB" sz="1200" b="0" dirty="0">
                <a:solidFill>
                  <a:srgbClr val="000000"/>
                </a:solidFill>
                <a:effectLst/>
                <a:latin typeface="Consolas" panose="020B0609020204030204" pitchFamily="49" charset="0"/>
              </a:rPr>
              <a:t>(</a:t>
            </a:r>
            <a:r>
              <a:rPr lang="en-GB" sz="1200" b="0" dirty="0">
                <a:solidFill>
                  <a:srgbClr val="3165BB"/>
                </a:solidFill>
                <a:effectLst/>
                <a:latin typeface="Consolas" panose="020B0609020204030204" pitchFamily="49" charset="0"/>
              </a:rPr>
              <a:t>COUNT</a:t>
            </a:r>
            <a:r>
              <a:rPr lang="en-GB" sz="1200" b="0" dirty="0">
                <a:solidFill>
                  <a:srgbClr val="000000"/>
                </a:solidFill>
                <a:effectLst/>
                <a:latin typeface="Consolas" panose="020B0609020204030204" pitchFamily="49" charset="0"/>
              </a:rPr>
              <a:t>(Orders[Order ID]), </a:t>
            </a:r>
            <a:r>
              <a:rPr lang="en-GB" sz="1200" b="0" dirty="0" err="1">
                <a:solidFill>
                  <a:srgbClr val="000000"/>
                </a:solidFill>
                <a:effectLst/>
                <a:latin typeface="Consolas" panose="020B0609020204030204" pitchFamily="49" charset="0"/>
              </a:rPr>
              <a:t>New_City</a:t>
            </a:r>
            <a:r>
              <a:rPr lang="en-GB" sz="1200" b="0" dirty="0">
                <a:solidFill>
                  <a:srgbClr val="000000"/>
                </a:solidFill>
                <a:effectLst/>
                <a:latin typeface="Consolas" panose="020B0609020204030204" pitchFamily="49" charset="0"/>
              </a:rPr>
              <a:t>[Seg] = </a:t>
            </a:r>
            <a:r>
              <a:rPr lang="en-GB" sz="1200" b="0" dirty="0">
                <a:solidFill>
                  <a:srgbClr val="A31515"/>
                </a:solidFill>
                <a:effectLst/>
                <a:latin typeface="Consolas" panose="020B0609020204030204" pitchFamily="49" charset="0"/>
              </a:rPr>
              <a:t>"Processed"</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a:solidFill>
                  <a:srgbClr val="000000"/>
                </a:solidFill>
                <a:effectLst/>
                <a:latin typeface="Consolas" panose="020B0609020204030204" pitchFamily="49" charset="0"/>
              </a:rPr>
              <a:t>Total Orders = </a:t>
            </a:r>
            <a:r>
              <a:rPr lang="en-GB" sz="1200" b="0" dirty="0">
                <a:solidFill>
                  <a:srgbClr val="3165BB"/>
                </a:solidFill>
                <a:effectLst/>
                <a:latin typeface="Consolas" panose="020B0609020204030204" pitchFamily="49" charset="0"/>
              </a:rPr>
              <a:t>COUNT</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Orders</a:t>
            </a:r>
            <a:r>
              <a:rPr lang="en-GB" sz="1200" b="0" dirty="0">
                <a:solidFill>
                  <a:srgbClr val="5F5F5F"/>
                </a:solidFill>
                <a:effectLst/>
                <a:latin typeface="Consolas" panose="020B0609020204030204" pitchFamily="49" charset="0"/>
              </a:rPr>
              <a:t>[Order ID]</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a:solidFill>
                  <a:srgbClr val="000000"/>
                </a:solidFill>
                <a:effectLst/>
                <a:latin typeface="Consolas" panose="020B0609020204030204" pitchFamily="49" charset="0"/>
              </a:rPr>
              <a:t>Sales Goal = </a:t>
            </a:r>
            <a:r>
              <a:rPr lang="en-GB" sz="1200" b="0" dirty="0">
                <a:solidFill>
                  <a:srgbClr val="68349C"/>
                </a:solidFill>
                <a:effectLst/>
                <a:latin typeface="Consolas" panose="020B0609020204030204" pitchFamily="49" charset="0"/>
              </a:rPr>
              <a:t>[</a:t>
            </a:r>
            <a:r>
              <a:rPr lang="en-GB" sz="1200" b="0" dirty="0" err="1">
                <a:solidFill>
                  <a:srgbClr val="68349C"/>
                </a:solidFill>
                <a:effectLst/>
                <a:latin typeface="Consolas" panose="020B0609020204030204" pitchFamily="49" charset="0"/>
              </a:rPr>
              <a:t>Previous_year_sales</a:t>
            </a:r>
            <a:r>
              <a:rPr lang="en-GB" sz="1200" b="0" dirty="0">
                <a:solidFill>
                  <a:srgbClr val="68349C"/>
                </a:solidFill>
                <a:effectLst/>
                <a:latin typeface="Consolas" panose="020B0609020204030204" pitchFamily="49" charset="0"/>
              </a:rPr>
              <a:t>]</a:t>
            </a:r>
            <a:r>
              <a:rPr lang="en-GB" sz="1200" b="0" dirty="0">
                <a:solidFill>
                  <a:srgbClr val="000000"/>
                </a:solidFill>
                <a:effectLst/>
                <a:latin typeface="Consolas" panose="020B0609020204030204" pitchFamily="49" charset="0"/>
              </a:rPr>
              <a:t> * </a:t>
            </a:r>
            <a:r>
              <a:rPr lang="en-GB" sz="1200" b="0" dirty="0">
                <a:solidFill>
                  <a:srgbClr val="098658"/>
                </a:solidFill>
                <a:effectLst/>
                <a:latin typeface="Consolas" panose="020B0609020204030204" pitchFamily="49" charset="0"/>
              </a:rPr>
              <a:t>1.1</a:t>
            </a:r>
            <a:r>
              <a:rPr lang="en-GB" sz="1200" b="0" dirty="0">
                <a:solidFill>
                  <a:srgbClr val="000000"/>
                </a:solidFill>
                <a:effectLst/>
                <a:latin typeface="Consolas" panose="020B0609020204030204" pitchFamily="49" charset="0"/>
              </a:rPr>
              <a:t>  </a:t>
            </a:r>
            <a:r>
              <a:rPr lang="en-GB" sz="1200" b="0" dirty="0">
                <a:solidFill>
                  <a:srgbClr val="008000"/>
                </a:solidFill>
                <a:effectLst/>
                <a:latin typeface="Consolas" panose="020B0609020204030204" pitchFamily="49" charset="0"/>
              </a:rPr>
              <a:t>// 10% growth goa .</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a:solidFill>
                  <a:srgbClr val="000000"/>
                </a:solidFill>
                <a:effectLst/>
                <a:latin typeface="Consolas" panose="020B0609020204030204" pitchFamily="49" charset="0"/>
              </a:rPr>
              <a:t>Returned Orders = </a:t>
            </a:r>
            <a:r>
              <a:rPr lang="en-GB" sz="1200" b="0" dirty="0">
                <a:solidFill>
                  <a:srgbClr val="3165BB"/>
                </a:solidFill>
                <a:effectLst/>
                <a:latin typeface="Consolas" panose="020B0609020204030204" pitchFamily="49" charset="0"/>
              </a:rPr>
              <a:t>COUNT</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Returns[Order ID]</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US" sz="1200" b="0" dirty="0">
                <a:solidFill>
                  <a:srgbClr val="000000"/>
                </a:solidFill>
                <a:effectLst/>
                <a:latin typeface="Consolas" panose="020B0609020204030204" pitchFamily="49" charset="0"/>
              </a:rPr>
              <a:t>Profit Margin = </a:t>
            </a:r>
            <a:r>
              <a:rPr lang="en-US" sz="1200" b="0" dirty="0">
                <a:solidFill>
                  <a:srgbClr val="3165BB"/>
                </a:solidFill>
                <a:effectLst/>
                <a:latin typeface="Consolas" panose="020B0609020204030204" pitchFamily="49" charset="0"/>
              </a:rPr>
              <a:t>DIVIDE</a:t>
            </a:r>
            <a:r>
              <a:rPr lang="en-US" sz="1200" b="0" dirty="0">
                <a:solidFill>
                  <a:srgbClr val="000000"/>
                </a:solidFill>
                <a:effectLst/>
                <a:latin typeface="Consolas" panose="020B0609020204030204" pitchFamily="49" charset="0"/>
              </a:rPr>
              <a:t>(</a:t>
            </a:r>
            <a:r>
              <a:rPr lang="en-US" sz="1200" b="0" dirty="0">
                <a:solidFill>
                  <a:srgbClr val="68349C"/>
                </a:solidFill>
                <a:effectLst/>
                <a:latin typeface="Consolas" panose="020B0609020204030204" pitchFamily="49" charset="0"/>
              </a:rPr>
              <a:t>[total profit]</a:t>
            </a:r>
            <a:r>
              <a:rPr lang="en-US" sz="1200" b="0" dirty="0">
                <a:solidFill>
                  <a:srgbClr val="000000"/>
                </a:solidFill>
                <a:effectLst/>
                <a:latin typeface="Consolas" panose="020B0609020204030204" pitchFamily="49" charset="0"/>
              </a:rPr>
              <a:t>, </a:t>
            </a:r>
            <a:r>
              <a:rPr lang="en-US" sz="1200" b="0" dirty="0">
                <a:solidFill>
                  <a:srgbClr val="68349C"/>
                </a:solidFill>
                <a:effectLst/>
                <a:latin typeface="Consolas" panose="020B0609020204030204" pitchFamily="49" charset="0"/>
              </a:rPr>
              <a:t>[</a:t>
            </a:r>
            <a:r>
              <a:rPr lang="en-US" sz="1200" b="0" dirty="0" err="1">
                <a:solidFill>
                  <a:srgbClr val="68349C"/>
                </a:solidFill>
                <a:effectLst/>
                <a:latin typeface="Consolas" panose="020B0609020204030204" pitchFamily="49" charset="0"/>
              </a:rPr>
              <a:t>Total_Sales</a:t>
            </a:r>
            <a:r>
              <a:rPr lang="en-US" sz="1200" b="0" dirty="0">
                <a:solidFill>
                  <a:srgbClr val="68349C"/>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US"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US" sz="1200" b="0" dirty="0">
                <a:solidFill>
                  <a:srgbClr val="000000"/>
                </a:solidFill>
                <a:effectLst/>
                <a:latin typeface="Consolas" panose="020B0609020204030204" pitchFamily="49" charset="0"/>
              </a:rPr>
              <a:t>total profit = </a:t>
            </a:r>
            <a:r>
              <a:rPr lang="en-US" sz="1200" b="0" dirty="0">
                <a:solidFill>
                  <a:srgbClr val="3165BB"/>
                </a:solidFill>
                <a:effectLst/>
                <a:latin typeface="Consolas" panose="020B0609020204030204" pitchFamily="49" charset="0"/>
              </a:rPr>
              <a:t>SUM</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Orders[Profit]</a:t>
            </a:r>
            <a:r>
              <a:rPr lang="en-US"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US"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a:solidFill>
                  <a:srgbClr val="000000"/>
                </a:solidFill>
                <a:effectLst/>
                <a:latin typeface="Consolas" panose="020B0609020204030204" pitchFamily="49" charset="0"/>
              </a:rPr>
              <a:t>YTD Sales = </a:t>
            </a:r>
            <a:r>
              <a:rPr lang="en-GB" sz="1200" b="0" dirty="0">
                <a:solidFill>
                  <a:srgbClr val="3165BB"/>
                </a:solidFill>
                <a:effectLst/>
                <a:latin typeface="Consolas" panose="020B0609020204030204" pitchFamily="49" charset="0"/>
              </a:rPr>
              <a:t>TOTALYTD</a:t>
            </a:r>
            <a:r>
              <a:rPr lang="en-GB" sz="1200" b="0" dirty="0">
                <a:solidFill>
                  <a:srgbClr val="000000"/>
                </a:solidFill>
                <a:effectLst/>
                <a:latin typeface="Consolas" panose="020B0609020204030204" pitchFamily="49" charset="0"/>
              </a:rPr>
              <a:t>(</a:t>
            </a:r>
            <a:r>
              <a:rPr lang="en-GB" sz="1200" b="0" dirty="0">
                <a:solidFill>
                  <a:srgbClr val="68349C"/>
                </a:solidFill>
                <a:effectLst/>
                <a:latin typeface="Consolas" panose="020B0609020204030204" pitchFamily="49" charset="0"/>
              </a:rPr>
              <a:t>[</a:t>
            </a:r>
            <a:r>
              <a:rPr lang="en-GB" sz="1200" b="0" dirty="0" err="1">
                <a:solidFill>
                  <a:srgbClr val="68349C"/>
                </a:solidFill>
                <a:effectLst/>
                <a:latin typeface="Consolas" panose="020B0609020204030204" pitchFamily="49" charset="0"/>
              </a:rPr>
              <a:t>Total_Sales</a:t>
            </a:r>
            <a:r>
              <a:rPr lang="en-GB" sz="1200" b="0" dirty="0">
                <a:solidFill>
                  <a:srgbClr val="68349C"/>
                </a:solidFill>
                <a:effectLst/>
                <a:latin typeface="Consolas" panose="020B0609020204030204" pitchFamily="49" charset="0"/>
              </a:rPr>
              <a:t>]</a:t>
            </a:r>
            <a:r>
              <a:rPr lang="en-GB" sz="1200" b="0" dirty="0">
                <a:solidFill>
                  <a:srgbClr val="000000"/>
                </a:solidFill>
                <a:effectLst/>
                <a:latin typeface="Consolas" panose="020B0609020204030204" pitchFamily="49" charset="0"/>
              </a:rPr>
              <a:t>, </a:t>
            </a:r>
            <a:r>
              <a:rPr lang="en-GB" sz="1200" b="0" dirty="0">
                <a:solidFill>
                  <a:srgbClr val="001080"/>
                </a:solidFill>
                <a:effectLst/>
                <a:latin typeface="Consolas" panose="020B0609020204030204" pitchFamily="49" charset="0"/>
              </a:rPr>
              <a:t>Orders[Order Date]</a:t>
            </a:r>
            <a:r>
              <a:rPr lang="en-GB" sz="1200" b="0" dirty="0">
                <a:solidFill>
                  <a:srgbClr val="098658"/>
                </a:solidFill>
                <a:effectLst/>
                <a:latin typeface="Consolas" panose="020B0609020204030204" pitchFamily="49" charset="0"/>
              </a:rPr>
              <a:t>.</a:t>
            </a:r>
            <a:r>
              <a:rPr lang="en-GB" sz="1200" b="0" dirty="0">
                <a:solidFill>
                  <a:srgbClr val="001080"/>
                </a:solidFill>
                <a:effectLst/>
                <a:latin typeface="Consolas" panose="020B0609020204030204" pitchFamily="49" charset="0"/>
              </a:rPr>
              <a:t>[Date]</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err="1">
                <a:solidFill>
                  <a:srgbClr val="000000"/>
                </a:solidFill>
                <a:effectLst/>
                <a:latin typeface="Consolas" panose="020B0609020204030204" pitchFamily="49" charset="0"/>
              </a:rPr>
              <a:t>Current_year_sales</a:t>
            </a:r>
            <a:r>
              <a:rPr lang="en-GB" sz="1200" b="0" dirty="0">
                <a:solidFill>
                  <a:srgbClr val="000000"/>
                </a:solidFill>
                <a:effectLst/>
                <a:latin typeface="Consolas" panose="020B0609020204030204" pitchFamily="49" charset="0"/>
              </a:rPr>
              <a:t> = </a:t>
            </a:r>
            <a:r>
              <a:rPr lang="en-GB" sz="1200" b="0" dirty="0">
                <a:solidFill>
                  <a:srgbClr val="3165BB"/>
                </a:solidFill>
                <a:effectLst/>
                <a:latin typeface="Consolas" panose="020B0609020204030204" pitchFamily="49" charset="0"/>
              </a:rPr>
              <a:t>CALCULATE</a:t>
            </a:r>
            <a:r>
              <a:rPr lang="en-GB" sz="1200" b="0" dirty="0">
                <a:solidFill>
                  <a:srgbClr val="000000"/>
                </a:solidFill>
                <a:effectLst/>
                <a:latin typeface="Consolas" panose="020B0609020204030204" pitchFamily="49" charset="0"/>
              </a:rPr>
              <a:t>(</a:t>
            </a:r>
            <a:r>
              <a:rPr lang="en-GB" sz="1200" b="0" dirty="0">
                <a:solidFill>
                  <a:srgbClr val="3165BB"/>
                </a:solidFill>
                <a:effectLst/>
                <a:latin typeface="Consolas" panose="020B0609020204030204" pitchFamily="49" charset="0"/>
              </a:rPr>
              <a:t>SUM</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Orders[Sales]</a:t>
            </a:r>
            <a:r>
              <a:rPr lang="en-GB" sz="1200" b="0" dirty="0">
                <a:solidFill>
                  <a:srgbClr val="000000"/>
                </a:solidFill>
                <a:effectLst/>
                <a:latin typeface="Consolas" panose="020B0609020204030204" pitchFamily="49" charset="0"/>
              </a:rPr>
              <a:t>),</a:t>
            </a:r>
            <a:r>
              <a:rPr lang="en-GB" sz="1200" b="0" dirty="0">
                <a:solidFill>
                  <a:srgbClr val="3165BB"/>
                </a:solidFill>
                <a:effectLst/>
                <a:latin typeface="Consolas" panose="020B0609020204030204" pitchFamily="49" charset="0"/>
              </a:rPr>
              <a:t>DATESYTD</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Orders[Order Date]</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err="1">
                <a:solidFill>
                  <a:srgbClr val="000000"/>
                </a:solidFill>
                <a:effectLst/>
                <a:latin typeface="Consolas" panose="020B0609020204030204" pitchFamily="49" charset="0"/>
              </a:rPr>
              <a:t>Month_Index</a:t>
            </a:r>
            <a:r>
              <a:rPr lang="en-GB" sz="1200" b="0" dirty="0">
                <a:solidFill>
                  <a:srgbClr val="000000"/>
                </a:solidFill>
                <a:effectLst/>
                <a:latin typeface="Consolas" panose="020B0609020204030204" pitchFamily="49" charset="0"/>
              </a:rPr>
              <a:t> = </a:t>
            </a:r>
            <a:r>
              <a:rPr lang="en-GB" sz="1200" b="0" dirty="0">
                <a:solidFill>
                  <a:srgbClr val="3165BB"/>
                </a:solidFill>
                <a:effectLst/>
                <a:latin typeface="Consolas" panose="020B0609020204030204" pitchFamily="49" charset="0"/>
              </a:rPr>
              <a:t>MONTH</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Orders[Order Date]</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a:solidFill>
                  <a:srgbClr val="000000"/>
                </a:solidFill>
                <a:effectLst/>
                <a:latin typeface="Consolas" panose="020B0609020204030204" pitchFamily="49" charset="0"/>
              </a:rPr>
              <a:t>MTD Sales = </a:t>
            </a:r>
            <a:r>
              <a:rPr lang="en-GB" sz="1200" b="0" dirty="0">
                <a:solidFill>
                  <a:srgbClr val="3165BB"/>
                </a:solidFill>
                <a:effectLst/>
                <a:latin typeface="Consolas" panose="020B0609020204030204" pitchFamily="49" charset="0"/>
              </a:rPr>
              <a:t>TOTALMTD</a:t>
            </a:r>
            <a:r>
              <a:rPr lang="en-GB" sz="1200" b="0" dirty="0">
                <a:solidFill>
                  <a:srgbClr val="000000"/>
                </a:solidFill>
                <a:effectLst/>
                <a:latin typeface="Consolas" panose="020B0609020204030204" pitchFamily="49" charset="0"/>
              </a:rPr>
              <a:t>(</a:t>
            </a:r>
            <a:r>
              <a:rPr lang="en-GB" sz="1200" b="0" dirty="0">
                <a:solidFill>
                  <a:srgbClr val="68349C"/>
                </a:solidFill>
                <a:effectLst/>
                <a:latin typeface="Consolas" panose="020B0609020204030204" pitchFamily="49" charset="0"/>
              </a:rPr>
              <a:t>[</a:t>
            </a:r>
            <a:r>
              <a:rPr lang="en-GB" sz="1200" b="0" dirty="0" err="1">
                <a:solidFill>
                  <a:srgbClr val="68349C"/>
                </a:solidFill>
                <a:effectLst/>
                <a:latin typeface="Consolas" panose="020B0609020204030204" pitchFamily="49" charset="0"/>
              </a:rPr>
              <a:t>Total_Sales</a:t>
            </a:r>
            <a:r>
              <a:rPr lang="en-GB" sz="1200" b="0" dirty="0">
                <a:solidFill>
                  <a:srgbClr val="68349C"/>
                </a:solidFill>
                <a:effectLst/>
                <a:latin typeface="Consolas" panose="020B0609020204030204" pitchFamily="49" charset="0"/>
              </a:rPr>
              <a:t>]</a:t>
            </a:r>
            <a:r>
              <a:rPr lang="en-GB" sz="1200" b="0" dirty="0">
                <a:solidFill>
                  <a:srgbClr val="000000"/>
                </a:solidFill>
                <a:effectLst/>
                <a:latin typeface="Consolas" panose="020B0609020204030204" pitchFamily="49" charset="0"/>
              </a:rPr>
              <a:t>, </a:t>
            </a:r>
            <a:r>
              <a:rPr lang="en-GB" sz="1200" b="0" dirty="0">
                <a:solidFill>
                  <a:srgbClr val="001080"/>
                </a:solidFill>
                <a:effectLst/>
                <a:latin typeface="Consolas" panose="020B0609020204030204" pitchFamily="49" charset="0"/>
              </a:rPr>
              <a:t>Orders[Order Date]</a:t>
            </a:r>
            <a:r>
              <a:rPr lang="en-GB" sz="1200" b="0" dirty="0">
                <a:solidFill>
                  <a:srgbClr val="098658"/>
                </a:solidFill>
                <a:effectLst/>
                <a:latin typeface="Consolas" panose="020B0609020204030204" pitchFamily="49" charset="0"/>
              </a:rPr>
              <a:t>.</a:t>
            </a:r>
            <a:r>
              <a:rPr lang="en-GB" sz="1200" b="0" dirty="0">
                <a:solidFill>
                  <a:srgbClr val="001080"/>
                </a:solidFill>
                <a:effectLst/>
                <a:latin typeface="Consolas" panose="020B0609020204030204" pitchFamily="49" charset="0"/>
              </a:rPr>
              <a:t>[Date]</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err="1">
                <a:solidFill>
                  <a:srgbClr val="000000"/>
                </a:solidFill>
                <a:effectLst/>
                <a:latin typeface="Consolas" panose="020B0609020204030204" pitchFamily="49" charset="0"/>
              </a:rPr>
              <a:t>Previous_year_sales</a:t>
            </a:r>
            <a:r>
              <a:rPr lang="en-GB" sz="1200" b="0" dirty="0">
                <a:solidFill>
                  <a:srgbClr val="000000"/>
                </a:solidFill>
                <a:effectLst/>
                <a:latin typeface="Consolas" panose="020B0609020204030204" pitchFamily="49" charset="0"/>
              </a:rPr>
              <a:t> = </a:t>
            </a:r>
            <a:r>
              <a:rPr lang="en-GB" sz="1200" b="0" dirty="0">
                <a:solidFill>
                  <a:srgbClr val="3165BB"/>
                </a:solidFill>
                <a:effectLst/>
                <a:latin typeface="Consolas" panose="020B0609020204030204" pitchFamily="49" charset="0"/>
              </a:rPr>
              <a:t>CALCULATE</a:t>
            </a:r>
            <a:r>
              <a:rPr lang="en-GB" sz="1200" b="0" dirty="0">
                <a:solidFill>
                  <a:srgbClr val="000000"/>
                </a:solidFill>
                <a:effectLst/>
                <a:latin typeface="Consolas" panose="020B0609020204030204" pitchFamily="49" charset="0"/>
              </a:rPr>
              <a:t>(</a:t>
            </a:r>
            <a:r>
              <a:rPr lang="en-GB" sz="1200" b="0" dirty="0">
                <a:solidFill>
                  <a:srgbClr val="3165BB"/>
                </a:solidFill>
                <a:effectLst/>
                <a:latin typeface="Consolas" panose="020B0609020204030204" pitchFamily="49" charset="0"/>
              </a:rPr>
              <a:t>SUM</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Orders[Sales]</a:t>
            </a:r>
            <a:r>
              <a:rPr lang="en-GB" sz="1200" b="0" dirty="0">
                <a:solidFill>
                  <a:srgbClr val="000000"/>
                </a:solidFill>
                <a:effectLst/>
                <a:latin typeface="Consolas" panose="020B0609020204030204" pitchFamily="49" charset="0"/>
              </a:rPr>
              <a:t>),</a:t>
            </a:r>
            <a:r>
              <a:rPr lang="en-GB" sz="1200" b="0" dirty="0">
                <a:solidFill>
                  <a:srgbClr val="3165BB"/>
                </a:solidFill>
                <a:effectLst/>
                <a:latin typeface="Consolas" panose="020B0609020204030204" pitchFamily="49" charset="0"/>
              </a:rPr>
              <a:t>YEAR</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Orders[Order Date]</a:t>
            </a:r>
            <a:r>
              <a:rPr lang="en-GB" sz="1200" b="0" dirty="0">
                <a:solidFill>
                  <a:srgbClr val="000000"/>
                </a:solidFill>
                <a:effectLst/>
                <a:latin typeface="Consolas" panose="020B0609020204030204" pitchFamily="49" charset="0"/>
              </a:rPr>
              <a:t>)= </a:t>
            </a:r>
            <a:r>
              <a:rPr lang="en-GB" sz="1200" b="0" dirty="0">
                <a:solidFill>
                  <a:srgbClr val="098658"/>
                </a:solidFill>
                <a:effectLst/>
                <a:latin typeface="Consolas" panose="020B0609020204030204" pitchFamily="49" charset="0"/>
              </a:rPr>
              <a:t>2021</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r>
              <a:rPr lang="en-GB" sz="1200" b="0" dirty="0" err="1">
                <a:solidFill>
                  <a:srgbClr val="000000"/>
                </a:solidFill>
                <a:effectLst/>
                <a:latin typeface="Consolas" panose="020B0609020204030204" pitchFamily="49" charset="0"/>
              </a:rPr>
              <a:t>Sales_growth</a:t>
            </a:r>
            <a:r>
              <a:rPr lang="en-GB" sz="1200" b="0" dirty="0">
                <a:solidFill>
                  <a:srgbClr val="000000"/>
                </a:solidFill>
                <a:effectLst/>
                <a:latin typeface="Consolas" panose="020B0609020204030204" pitchFamily="49" charset="0"/>
              </a:rPr>
              <a:t> = </a:t>
            </a:r>
            <a:r>
              <a:rPr lang="en-GB" sz="1200" b="0" dirty="0">
                <a:solidFill>
                  <a:srgbClr val="3165BB"/>
                </a:solidFill>
                <a:effectLst/>
                <a:latin typeface="Consolas" panose="020B0609020204030204" pitchFamily="49" charset="0"/>
              </a:rPr>
              <a:t>DIVIDE</a:t>
            </a:r>
            <a:r>
              <a:rPr lang="en-GB" sz="1200" b="0" dirty="0">
                <a:solidFill>
                  <a:srgbClr val="000000"/>
                </a:solidFill>
                <a:effectLst/>
                <a:latin typeface="Consolas" panose="020B0609020204030204" pitchFamily="49" charset="0"/>
              </a:rPr>
              <a:t>((</a:t>
            </a:r>
            <a:r>
              <a:rPr lang="en-GB" sz="1200" b="0" dirty="0">
                <a:solidFill>
                  <a:srgbClr val="68349C"/>
                </a:solidFill>
                <a:effectLst/>
                <a:latin typeface="Consolas" panose="020B0609020204030204" pitchFamily="49" charset="0"/>
              </a:rPr>
              <a:t>[</a:t>
            </a:r>
            <a:r>
              <a:rPr lang="en-GB" sz="1200" b="0" dirty="0" err="1">
                <a:solidFill>
                  <a:srgbClr val="68349C"/>
                </a:solidFill>
                <a:effectLst/>
                <a:latin typeface="Consolas" panose="020B0609020204030204" pitchFamily="49" charset="0"/>
              </a:rPr>
              <a:t>Current_year_sales</a:t>
            </a:r>
            <a:r>
              <a:rPr lang="en-GB" sz="1200" b="0" dirty="0">
                <a:solidFill>
                  <a:srgbClr val="68349C"/>
                </a:solidFill>
                <a:effectLst/>
                <a:latin typeface="Consolas" panose="020B0609020204030204" pitchFamily="49" charset="0"/>
              </a:rPr>
              <a:t>]</a:t>
            </a:r>
            <a:r>
              <a:rPr lang="en-GB" sz="1200" b="0" dirty="0">
                <a:solidFill>
                  <a:srgbClr val="000000"/>
                </a:solidFill>
                <a:effectLst/>
                <a:latin typeface="Consolas" panose="020B0609020204030204" pitchFamily="49" charset="0"/>
              </a:rPr>
              <a:t>-</a:t>
            </a:r>
            <a:r>
              <a:rPr lang="en-GB" sz="1200" b="0" dirty="0">
                <a:solidFill>
                  <a:srgbClr val="68349C"/>
                </a:solidFill>
                <a:effectLst/>
                <a:latin typeface="Consolas" panose="020B0609020204030204" pitchFamily="49" charset="0"/>
              </a:rPr>
              <a:t>[</a:t>
            </a:r>
            <a:r>
              <a:rPr lang="en-GB" sz="1200" b="0" dirty="0" err="1">
                <a:solidFill>
                  <a:srgbClr val="68349C"/>
                </a:solidFill>
                <a:effectLst/>
                <a:latin typeface="Consolas" panose="020B0609020204030204" pitchFamily="49" charset="0"/>
              </a:rPr>
              <a:t>Previous_year_sales</a:t>
            </a:r>
            <a:r>
              <a:rPr lang="en-GB" sz="1200" b="0" dirty="0">
                <a:solidFill>
                  <a:srgbClr val="68349C"/>
                </a:solidFill>
                <a:effectLst/>
                <a:latin typeface="Consolas" panose="020B0609020204030204" pitchFamily="49" charset="0"/>
              </a:rPr>
              <a:t>]</a:t>
            </a:r>
            <a:r>
              <a:rPr lang="en-GB" sz="1200" b="0" dirty="0">
                <a:solidFill>
                  <a:srgbClr val="000000"/>
                </a:solidFill>
                <a:effectLst/>
                <a:latin typeface="Consolas" panose="020B0609020204030204" pitchFamily="49" charset="0"/>
              </a:rPr>
              <a:t>),</a:t>
            </a:r>
            <a:r>
              <a:rPr lang="en-GB" sz="1200" b="0" dirty="0">
                <a:solidFill>
                  <a:srgbClr val="68349C"/>
                </a:solidFill>
                <a:effectLst/>
                <a:latin typeface="Consolas" panose="020B0609020204030204" pitchFamily="49" charset="0"/>
              </a:rPr>
              <a:t>[</a:t>
            </a:r>
            <a:r>
              <a:rPr lang="en-GB" sz="1200" b="0" dirty="0" err="1">
                <a:solidFill>
                  <a:srgbClr val="68349C"/>
                </a:solidFill>
                <a:effectLst/>
                <a:latin typeface="Consolas" panose="020B0609020204030204" pitchFamily="49" charset="0"/>
              </a:rPr>
              <a:t>Previous_year_sales</a:t>
            </a:r>
            <a:r>
              <a:rPr lang="en-GB" sz="1200" b="0" dirty="0">
                <a:solidFill>
                  <a:srgbClr val="68349C"/>
                </a:solidFill>
                <a:effectLst/>
                <a:latin typeface="Consolas" panose="020B0609020204030204" pitchFamily="49" charset="0"/>
              </a:rPr>
              <a:t>]</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r>
              <a:rPr lang="en-GB" sz="1200" b="0" dirty="0">
                <a:solidFill>
                  <a:srgbClr val="000000"/>
                </a:solidFill>
                <a:effectLst/>
                <a:latin typeface="Consolas" panose="020B0609020204030204" pitchFamily="49" charset="0"/>
              </a:rPr>
              <a:t> </a:t>
            </a:r>
          </a:p>
          <a:p>
            <a:pPr marL="171450" indent="-171450">
              <a:buFont typeface="Wingdings" panose="05000000000000000000" pitchFamily="2" charset="2"/>
              <a:buChar char="Ø"/>
            </a:pPr>
            <a:r>
              <a:rPr lang="en-GB" sz="1200" b="0" dirty="0" err="1">
                <a:solidFill>
                  <a:srgbClr val="000000"/>
                </a:solidFill>
                <a:effectLst/>
                <a:latin typeface="Consolas" panose="020B0609020204030204" pitchFamily="49" charset="0"/>
              </a:rPr>
              <a:t>Total_Sales</a:t>
            </a:r>
            <a:r>
              <a:rPr lang="en-GB" sz="1200" b="0" dirty="0">
                <a:solidFill>
                  <a:srgbClr val="000000"/>
                </a:solidFill>
                <a:effectLst/>
                <a:latin typeface="Consolas" panose="020B0609020204030204" pitchFamily="49" charset="0"/>
              </a:rPr>
              <a:t> = </a:t>
            </a:r>
            <a:r>
              <a:rPr lang="en-GB" sz="1200" b="0" dirty="0">
                <a:solidFill>
                  <a:srgbClr val="3165BB"/>
                </a:solidFill>
                <a:effectLst/>
                <a:latin typeface="Consolas" panose="020B0609020204030204" pitchFamily="49" charset="0"/>
              </a:rPr>
              <a:t>CALCULATE</a:t>
            </a:r>
            <a:r>
              <a:rPr lang="en-GB" sz="1200" b="0" dirty="0">
                <a:solidFill>
                  <a:srgbClr val="000000"/>
                </a:solidFill>
                <a:effectLst/>
                <a:latin typeface="Consolas" panose="020B0609020204030204" pitchFamily="49" charset="0"/>
              </a:rPr>
              <a:t>(</a:t>
            </a:r>
            <a:r>
              <a:rPr lang="en-GB" sz="1200" b="0" dirty="0">
                <a:solidFill>
                  <a:srgbClr val="3165BB"/>
                </a:solidFill>
                <a:effectLst/>
                <a:latin typeface="Consolas" panose="020B0609020204030204" pitchFamily="49" charset="0"/>
              </a:rPr>
              <a:t>SUM</a:t>
            </a:r>
            <a:r>
              <a:rPr lang="en-GB" sz="1200" b="0" dirty="0">
                <a:solidFill>
                  <a:srgbClr val="000000"/>
                </a:solidFill>
                <a:effectLst/>
                <a:latin typeface="Consolas" panose="020B0609020204030204" pitchFamily="49" charset="0"/>
              </a:rPr>
              <a:t>(</a:t>
            </a:r>
            <a:r>
              <a:rPr lang="en-GB" sz="1200" b="0" dirty="0">
                <a:solidFill>
                  <a:srgbClr val="001080"/>
                </a:solidFill>
                <a:effectLst/>
                <a:latin typeface="Consolas" panose="020B0609020204030204" pitchFamily="49" charset="0"/>
              </a:rPr>
              <a:t>Orders[Sales]</a:t>
            </a:r>
            <a:r>
              <a:rPr lang="en-GB" sz="1200" b="0" dirty="0">
                <a:solidFill>
                  <a:srgbClr val="000000"/>
                </a:solidFill>
                <a:effectLst/>
                <a:latin typeface="Consolas" panose="020B0609020204030204" pitchFamily="49" charset="0"/>
              </a:rPr>
              <a:t>))</a:t>
            </a:r>
          </a:p>
          <a:p>
            <a:pPr marL="171450" indent="-171450">
              <a:buFont typeface="Wingdings" panose="05000000000000000000" pitchFamily="2" charset="2"/>
              <a:buChar char="Ø"/>
            </a:pPr>
            <a:endParaRPr lang="en-GB" sz="1200" b="0" dirty="0">
              <a:solidFill>
                <a:srgbClr val="000000"/>
              </a:solidFill>
              <a:effectLst/>
              <a:latin typeface="Consolas" panose="020B0609020204030204" pitchFamily="49" charset="0"/>
            </a:endParaRPr>
          </a:p>
          <a:p>
            <a:pPr marL="171450" indent="-171450">
              <a:buFont typeface="Wingdings" panose="05000000000000000000" pitchFamily="2" charset="2"/>
              <a:buChar char="Ø"/>
            </a:pPr>
            <a:endParaRPr lang="en-US" sz="1200" dirty="0"/>
          </a:p>
        </p:txBody>
      </p:sp>
      <p:sp>
        <p:nvSpPr>
          <p:cNvPr id="3" name="TextBox 2">
            <a:extLst>
              <a:ext uri="{FF2B5EF4-FFF2-40B4-BE49-F238E27FC236}">
                <a16:creationId xmlns:a16="http://schemas.microsoft.com/office/drawing/2014/main" id="{AA977B2F-55BE-F9E3-85EF-39692C95A448}"/>
              </a:ext>
            </a:extLst>
          </p:cNvPr>
          <p:cNvSpPr txBox="1"/>
          <p:nvPr/>
        </p:nvSpPr>
        <p:spPr>
          <a:xfrm>
            <a:off x="3416531" y="0"/>
            <a:ext cx="554337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NEW MEASURE’S FOR BETTER DATA ANALYSIS</a:t>
            </a:r>
          </a:p>
        </p:txBody>
      </p:sp>
      <p:sp>
        <p:nvSpPr>
          <p:cNvPr id="5" name="Oval 4">
            <a:extLst>
              <a:ext uri="{FF2B5EF4-FFF2-40B4-BE49-F238E27FC236}">
                <a16:creationId xmlns:a16="http://schemas.microsoft.com/office/drawing/2014/main" id="{6C531937-306C-0C9F-C4AA-A0787DB5BCEE}"/>
              </a:ext>
            </a:extLst>
          </p:cNvPr>
          <p:cNvSpPr/>
          <p:nvPr/>
        </p:nvSpPr>
        <p:spPr>
          <a:xfrm>
            <a:off x="2647773" y="61721"/>
            <a:ext cx="621099" cy="57835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D2CFE6A-4D4F-FD1E-138C-CB71F14DDFE6}"/>
              </a:ext>
            </a:extLst>
          </p:cNvPr>
          <p:cNvSpPr/>
          <p:nvPr/>
        </p:nvSpPr>
        <p:spPr>
          <a:xfrm>
            <a:off x="8928578" y="24858"/>
            <a:ext cx="621099" cy="615222"/>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9890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08C9FC-DAAA-79FE-6AA9-A7A1B1C5148E}"/>
              </a:ext>
            </a:extLst>
          </p:cNvPr>
          <p:cNvPicPr>
            <a:picLocks noChangeAspect="1"/>
          </p:cNvPicPr>
          <p:nvPr/>
        </p:nvPicPr>
        <p:blipFill>
          <a:blip r:embed="rId2"/>
          <a:stretch>
            <a:fillRect/>
          </a:stretch>
        </p:blipFill>
        <p:spPr>
          <a:xfrm>
            <a:off x="0" y="-13157"/>
            <a:ext cx="12192000" cy="6871157"/>
          </a:xfrm>
          <a:prstGeom prst="rect">
            <a:avLst/>
          </a:prstGeom>
        </p:spPr>
      </p:pic>
      <p:sp>
        <p:nvSpPr>
          <p:cNvPr id="2" name="TextBox 1">
            <a:extLst>
              <a:ext uri="{FF2B5EF4-FFF2-40B4-BE49-F238E27FC236}">
                <a16:creationId xmlns:a16="http://schemas.microsoft.com/office/drawing/2014/main" id="{CEDA4BD4-6A36-7806-1255-6FD34BA04955}"/>
              </a:ext>
            </a:extLst>
          </p:cNvPr>
          <p:cNvSpPr txBox="1"/>
          <p:nvPr/>
        </p:nvSpPr>
        <p:spPr>
          <a:xfrm>
            <a:off x="66502" y="1252621"/>
            <a:ext cx="12125498" cy="5516895"/>
          </a:xfrm>
          <a:prstGeom prst="rect">
            <a:avLst/>
          </a:prstGeom>
          <a:noFill/>
        </p:spPr>
        <p:txBody>
          <a:bodyPr wrap="square" rtlCol="0">
            <a:spAutoFit/>
          </a:bodyPr>
          <a:lstStyle/>
          <a:p>
            <a:r>
              <a:rPr lang="en-GB" dirty="0">
                <a:solidFill>
                  <a:schemeClr val="accent1">
                    <a:lumMod val="50000"/>
                  </a:schemeClr>
                </a:solidFill>
              </a:rPr>
              <a:t>In the upcoming slides, we will dive into the various visualizations that bring the data to life and offer key insights. Each visualization is carefully crafted to present a specific aspect of the data, helping to answer important business questions and support data-driven decision-making.</a:t>
            </a:r>
          </a:p>
          <a:p>
            <a:endParaRPr lang="en-GB" dirty="0"/>
          </a:p>
          <a:p>
            <a:r>
              <a:rPr lang="en-GB" dirty="0">
                <a:solidFill>
                  <a:schemeClr val="accent1">
                    <a:lumMod val="50000"/>
                  </a:schemeClr>
                </a:solidFill>
              </a:rPr>
              <a:t>Here’s a brief overview of what to expect:</a:t>
            </a:r>
          </a:p>
          <a:p>
            <a:pPr marL="285750" indent="-285750">
              <a:buFont typeface="Wingdings" panose="05000000000000000000" pitchFamily="2" charset="2"/>
              <a:buChar char="Ø"/>
            </a:pPr>
            <a:r>
              <a:rPr lang="en-GB" b="1" dirty="0"/>
              <a:t>Funnel Chart</a:t>
            </a:r>
            <a:r>
              <a:rPr lang="en-GB" dirty="0"/>
              <a:t>: </a:t>
            </a:r>
            <a:r>
              <a:rPr lang="en-GB" dirty="0">
                <a:solidFill>
                  <a:schemeClr val="accent1">
                    <a:lumMod val="50000"/>
                  </a:schemeClr>
                </a:solidFill>
              </a:rPr>
              <a:t>A visual breakdown of the sales process, showing how orders progress through different stages.</a:t>
            </a:r>
          </a:p>
          <a:p>
            <a:pPr marL="285750" indent="-285750">
              <a:buFont typeface="Wingdings" panose="05000000000000000000" pitchFamily="2" charset="2"/>
              <a:buChar char="Ø"/>
            </a:pPr>
            <a:r>
              <a:rPr lang="en-GB" b="1" dirty="0"/>
              <a:t>Gauge Chart</a:t>
            </a:r>
            <a:r>
              <a:rPr lang="en-GB" dirty="0">
                <a:solidFill>
                  <a:schemeClr val="accent1">
                    <a:lumMod val="50000"/>
                  </a:schemeClr>
                </a:solidFill>
              </a:rPr>
              <a:t>: Displays the comparison between current sales and set goals, helping to track performance relative to targets</a:t>
            </a:r>
            <a:r>
              <a:rPr lang="en-GB" dirty="0"/>
              <a:t>.</a:t>
            </a:r>
          </a:p>
          <a:p>
            <a:pPr marL="285750" indent="-285750">
              <a:buFont typeface="Wingdings" panose="05000000000000000000" pitchFamily="2" charset="2"/>
              <a:buChar char="Ø"/>
            </a:pPr>
            <a:r>
              <a:rPr lang="en-GB" b="1" dirty="0"/>
              <a:t>Return Analysis</a:t>
            </a:r>
            <a:r>
              <a:rPr lang="en-GB" dirty="0">
                <a:solidFill>
                  <a:schemeClr val="accent1">
                    <a:lumMod val="50000"/>
                  </a:schemeClr>
                </a:solidFill>
              </a:rPr>
              <a:t>: A graph showing the trends and volume of returns, providing insights into product performance and customer satisfaction.</a:t>
            </a:r>
          </a:p>
          <a:p>
            <a:pPr marL="285750" indent="-285750">
              <a:buFont typeface="Wingdings" panose="05000000000000000000" pitchFamily="2" charset="2"/>
              <a:buChar char="Ø"/>
            </a:pPr>
            <a:r>
              <a:rPr lang="en-GB" b="1" dirty="0"/>
              <a:t>Sales by Category &amp; Region</a:t>
            </a:r>
            <a:r>
              <a:rPr lang="en-GB" dirty="0"/>
              <a:t>: </a:t>
            </a:r>
            <a:r>
              <a:rPr lang="en-GB" dirty="0">
                <a:solidFill>
                  <a:schemeClr val="accent1">
                    <a:lumMod val="50000"/>
                  </a:schemeClr>
                </a:solidFill>
              </a:rPr>
              <a:t>Visuals showing how different product categories and regions contribute to overall sales and profitability.</a:t>
            </a:r>
          </a:p>
          <a:p>
            <a:pPr marL="285750" indent="-285750">
              <a:buFont typeface="Wingdings" panose="05000000000000000000" pitchFamily="2" charset="2"/>
              <a:buChar char="Ø"/>
            </a:pPr>
            <a:r>
              <a:rPr lang="en-GB" b="1" dirty="0"/>
              <a:t>Year-over-Year (YoY) Growth</a:t>
            </a:r>
            <a:r>
              <a:rPr lang="en-GB" dirty="0"/>
              <a:t>: </a:t>
            </a:r>
            <a:r>
              <a:rPr lang="en-GB" dirty="0">
                <a:solidFill>
                  <a:schemeClr val="accent1">
                    <a:lumMod val="50000"/>
                  </a:schemeClr>
                </a:solidFill>
              </a:rPr>
              <a:t>Measure and visualize growth trends across the current and previous year.</a:t>
            </a:r>
          </a:p>
          <a:p>
            <a:pPr marL="285750" indent="-285750">
              <a:buFont typeface="Wingdings" panose="05000000000000000000" pitchFamily="2" charset="2"/>
              <a:buChar char="Ø"/>
            </a:pPr>
            <a:r>
              <a:rPr lang="en-GB" b="1" dirty="0"/>
              <a:t>Custom Measures</a:t>
            </a:r>
            <a:r>
              <a:rPr lang="en-GB" dirty="0"/>
              <a:t>: </a:t>
            </a:r>
            <a:r>
              <a:rPr lang="en-GB" dirty="0">
                <a:solidFill>
                  <a:schemeClr val="accent1">
                    <a:lumMod val="50000"/>
                  </a:schemeClr>
                </a:solidFill>
              </a:rPr>
              <a:t>Newly calculated fields, including metrics such as sales growth, current vs. previous year sales, and profit margins, provide more nuanced insights into business performance.</a:t>
            </a:r>
          </a:p>
          <a:p>
            <a:endParaRPr lang="en-GB" dirty="0">
              <a:solidFill>
                <a:schemeClr val="accent1">
                  <a:lumMod val="50000"/>
                </a:schemeClr>
              </a:solidFill>
            </a:endParaRPr>
          </a:p>
          <a:p>
            <a:endParaRPr lang="en-GB" dirty="0"/>
          </a:p>
          <a:p>
            <a:endParaRPr lang="en-GB" dirty="0"/>
          </a:p>
          <a:p>
            <a:r>
              <a:rPr lang="en-GB" dirty="0">
                <a:solidFill>
                  <a:schemeClr val="accent1">
                    <a:lumMod val="50000"/>
                  </a:schemeClr>
                </a:solidFill>
              </a:rPr>
              <a:t>Each of these visualizations is designed to provide a unique perspective on the sales data, ensuring you get a comprehensive understanding of key performance indicators (KPIs). Let’s explore each of these visuals in detail.</a:t>
            </a:r>
          </a:p>
          <a:p>
            <a:endParaRPr lang="en-US" sz="1050" dirty="0"/>
          </a:p>
        </p:txBody>
      </p:sp>
      <p:sp>
        <p:nvSpPr>
          <p:cNvPr id="3" name="TextBox 2">
            <a:extLst>
              <a:ext uri="{FF2B5EF4-FFF2-40B4-BE49-F238E27FC236}">
                <a16:creationId xmlns:a16="http://schemas.microsoft.com/office/drawing/2014/main" id="{C79B4A25-AEFA-2848-0722-8EFB97E3E750}"/>
              </a:ext>
            </a:extLst>
          </p:cNvPr>
          <p:cNvSpPr txBox="1"/>
          <p:nvPr/>
        </p:nvSpPr>
        <p:spPr>
          <a:xfrm>
            <a:off x="3904039" y="88484"/>
            <a:ext cx="4718343"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DATA VISUALISATION </a:t>
            </a:r>
          </a:p>
        </p:txBody>
      </p:sp>
      <p:sp>
        <p:nvSpPr>
          <p:cNvPr id="5" name="Oval 4">
            <a:extLst>
              <a:ext uri="{FF2B5EF4-FFF2-40B4-BE49-F238E27FC236}">
                <a16:creationId xmlns:a16="http://schemas.microsoft.com/office/drawing/2014/main" id="{6E4B351B-EAA1-00A1-3E2F-70A8C3528112}"/>
              </a:ext>
            </a:extLst>
          </p:cNvPr>
          <p:cNvSpPr/>
          <p:nvPr/>
        </p:nvSpPr>
        <p:spPr>
          <a:xfrm>
            <a:off x="2950936" y="88484"/>
            <a:ext cx="858558" cy="78459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78E26EC-99E3-7AA9-B7F2-CA266BFBF55D}"/>
              </a:ext>
            </a:extLst>
          </p:cNvPr>
          <p:cNvSpPr/>
          <p:nvPr/>
        </p:nvSpPr>
        <p:spPr>
          <a:xfrm>
            <a:off x="8437687" y="99063"/>
            <a:ext cx="781778" cy="806239"/>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373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44779DD-EC10-2CB8-7134-E7A715FDAA37}"/>
              </a:ext>
            </a:extLst>
          </p:cNvPr>
          <p:cNvPicPr>
            <a:picLocks noChangeAspect="1"/>
          </p:cNvPicPr>
          <p:nvPr/>
        </p:nvPicPr>
        <p:blipFill>
          <a:blip r:embed="rId2"/>
          <a:stretch>
            <a:fillRect/>
          </a:stretch>
        </p:blipFill>
        <p:spPr>
          <a:xfrm>
            <a:off x="0" y="-13157"/>
            <a:ext cx="12192000" cy="6871157"/>
          </a:xfrm>
          <a:prstGeom prst="rect">
            <a:avLst/>
          </a:prstGeom>
        </p:spPr>
      </p:pic>
      <p:sp>
        <p:nvSpPr>
          <p:cNvPr id="2" name="Rectangle: Rounded Corners 1">
            <a:extLst>
              <a:ext uri="{FF2B5EF4-FFF2-40B4-BE49-F238E27FC236}">
                <a16:creationId xmlns:a16="http://schemas.microsoft.com/office/drawing/2014/main" id="{3BE3D735-FBBB-8219-1E53-2EEA91495F6F}"/>
              </a:ext>
            </a:extLst>
          </p:cNvPr>
          <p:cNvSpPr/>
          <p:nvPr/>
        </p:nvSpPr>
        <p:spPr>
          <a:xfrm>
            <a:off x="3992648" y="127387"/>
            <a:ext cx="3649456" cy="6603225"/>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Arrow Slight curve">
            <a:extLst>
              <a:ext uri="{FF2B5EF4-FFF2-40B4-BE49-F238E27FC236}">
                <a16:creationId xmlns:a16="http://schemas.microsoft.com/office/drawing/2014/main" id="{21AC0A7F-E7B2-646A-C38E-BBAE683D6A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9282" y="975477"/>
            <a:ext cx="914400" cy="914400"/>
          </a:xfrm>
          <a:prstGeom prst="rect">
            <a:avLst/>
          </a:prstGeom>
        </p:spPr>
      </p:pic>
      <p:pic>
        <p:nvPicPr>
          <p:cNvPr id="6" name="Graphic 5" descr="Arrow Straight">
            <a:extLst>
              <a:ext uri="{FF2B5EF4-FFF2-40B4-BE49-F238E27FC236}">
                <a16:creationId xmlns:a16="http://schemas.microsoft.com/office/drawing/2014/main" id="{6F070F80-0409-FD91-5789-2CA83D6A02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41070" y="2514599"/>
            <a:ext cx="914400" cy="914400"/>
          </a:xfrm>
          <a:prstGeom prst="rect">
            <a:avLst/>
          </a:prstGeom>
        </p:spPr>
      </p:pic>
      <p:pic>
        <p:nvPicPr>
          <p:cNvPr id="7" name="Graphic 6" descr="Arrow Slight curve">
            <a:extLst>
              <a:ext uri="{FF2B5EF4-FFF2-40B4-BE49-F238E27FC236}">
                <a16:creationId xmlns:a16="http://schemas.microsoft.com/office/drawing/2014/main" id="{A6DCF37F-DAD5-6F3D-1736-1ED0A06B1A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9282" y="5141465"/>
            <a:ext cx="914400" cy="914400"/>
          </a:xfrm>
          <a:prstGeom prst="rect">
            <a:avLst/>
          </a:prstGeom>
        </p:spPr>
      </p:pic>
      <p:sp>
        <p:nvSpPr>
          <p:cNvPr id="10" name="Rectangle: Rounded Corners 9">
            <a:extLst>
              <a:ext uri="{FF2B5EF4-FFF2-40B4-BE49-F238E27FC236}">
                <a16:creationId xmlns:a16="http://schemas.microsoft.com/office/drawing/2014/main" id="{15D52E61-767E-356B-FD50-C9F70BB4312E}"/>
              </a:ext>
            </a:extLst>
          </p:cNvPr>
          <p:cNvSpPr/>
          <p:nvPr/>
        </p:nvSpPr>
        <p:spPr>
          <a:xfrm>
            <a:off x="132623" y="1766561"/>
            <a:ext cx="2925847" cy="3677958"/>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800" b="1" dirty="0"/>
              <a:t>Discount Impact and Sum of Sales by Year (Line Chart)</a:t>
            </a:r>
            <a:r>
              <a:rPr lang="en-GB" sz="1800" dirty="0"/>
              <a:t>:</a:t>
            </a:r>
          </a:p>
          <a:p>
            <a:pPr algn="ctr"/>
            <a:endParaRPr lang="en-GB" sz="1800" dirty="0"/>
          </a:p>
          <a:p>
            <a:pPr algn="ctr"/>
            <a:r>
              <a:rPr lang="en-GB" sz="1600" dirty="0"/>
              <a:t>line chart illustrates the impact of discounts and total sales from 2019 to 2022. The light blue line indicates the discount impact, while the darker blue line represents total sales. Both lines show a gradual increase over the years.</a:t>
            </a:r>
            <a:endParaRPr lang="en-US" sz="1600" dirty="0"/>
          </a:p>
        </p:txBody>
      </p:sp>
      <p:sp>
        <p:nvSpPr>
          <p:cNvPr id="11" name="Rectangle: Rounded Corners 10">
            <a:extLst>
              <a:ext uri="{FF2B5EF4-FFF2-40B4-BE49-F238E27FC236}">
                <a16:creationId xmlns:a16="http://schemas.microsoft.com/office/drawing/2014/main" id="{14698FF9-1D7C-BF31-9825-92E10F243B0C}"/>
              </a:ext>
            </a:extLst>
          </p:cNvPr>
          <p:cNvSpPr/>
          <p:nvPr/>
        </p:nvSpPr>
        <p:spPr>
          <a:xfrm>
            <a:off x="8576281" y="127388"/>
            <a:ext cx="3087553" cy="2190023"/>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t>The bar chart compares profit margins for three categories: Technology, Office Supplies, and Furniture. Office Supplies has the highest profit margin, followed by Technology, while Furniture has the lowest margin.</a:t>
            </a:r>
            <a:endParaRPr lang="en-US" sz="1600" dirty="0"/>
          </a:p>
        </p:txBody>
      </p:sp>
      <p:sp>
        <p:nvSpPr>
          <p:cNvPr id="12" name="Rectangle: Rounded Corners 11">
            <a:extLst>
              <a:ext uri="{FF2B5EF4-FFF2-40B4-BE49-F238E27FC236}">
                <a16:creationId xmlns:a16="http://schemas.microsoft.com/office/drawing/2014/main" id="{F1F1E1D8-3A7D-83AD-F59B-AF394789D4F9}"/>
              </a:ext>
            </a:extLst>
          </p:cNvPr>
          <p:cNvSpPr/>
          <p:nvPr/>
        </p:nvSpPr>
        <p:spPr>
          <a:xfrm>
            <a:off x="8493683" y="2806022"/>
            <a:ext cx="3008446" cy="3924590"/>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t>Sum of Profit by Category (Pie Chart):</a:t>
            </a:r>
            <a:br>
              <a:rPr lang="en-GB" dirty="0"/>
            </a:br>
            <a:r>
              <a:rPr lang="en-GB" sz="1600" dirty="0"/>
              <a:t>This pie chart displays profit distribution among categories, highlighting contributions to overall profit.</a:t>
            </a:r>
          </a:p>
          <a:p>
            <a:endParaRPr lang="en-GB" sz="1600" dirty="0"/>
          </a:p>
          <a:p>
            <a:r>
              <a:rPr lang="en-GB" b="1" dirty="0"/>
              <a:t>Sum of Discount by </a:t>
            </a:r>
            <a:r>
              <a:rPr lang="en-GB" b="1" dirty="0" err="1"/>
              <a:t>New_Categ</a:t>
            </a:r>
            <a:r>
              <a:rPr lang="en-GB" b="1" dirty="0"/>
              <a:t> (Donut Chart):</a:t>
            </a:r>
            <a:br>
              <a:rPr lang="en-GB" dirty="0"/>
            </a:br>
            <a:r>
              <a:rPr lang="en-GB" sz="1600" dirty="0"/>
              <a:t>This donut chart shows total discounts by category, with segment size representing each category's share.</a:t>
            </a:r>
          </a:p>
          <a:p>
            <a:pPr algn="ctr"/>
            <a:endParaRPr lang="en-US" dirty="0"/>
          </a:p>
        </p:txBody>
      </p:sp>
      <p:sp>
        <p:nvSpPr>
          <p:cNvPr id="14" name="Rectangle 13">
            <a:extLst>
              <a:ext uri="{FF2B5EF4-FFF2-40B4-BE49-F238E27FC236}">
                <a16:creationId xmlns:a16="http://schemas.microsoft.com/office/drawing/2014/main" id="{5037809B-656D-9307-CCA1-EAF83E6B0BE7}"/>
              </a:ext>
            </a:extLst>
          </p:cNvPr>
          <p:cNvSpPr/>
          <p:nvPr/>
        </p:nvSpPr>
        <p:spPr>
          <a:xfrm>
            <a:off x="1214546" y="819279"/>
            <a:ext cx="781778" cy="806239"/>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66977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par>
                                <p:cTn id="20" presetID="6"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ircle(in)">
                                      <p:cBhvr>
                                        <p:cTn id="22" dur="2000"/>
                                        <p:tgtEl>
                                          <p:spTgt spid="4"/>
                                        </p:tgtEl>
                                      </p:cBhvr>
                                    </p:animEffect>
                                  </p:childTnLst>
                                </p:cTn>
                              </p:par>
                              <p:par>
                                <p:cTn id="23" presetID="6" presetClass="entr" presetSubtype="16"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ircle(in)">
                                      <p:cBhvr>
                                        <p:cTn id="25" dur="20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ircle(in)">
                                      <p:cBhvr>
                                        <p:cTn id="30" dur="2000"/>
                                        <p:tgtEl>
                                          <p:spTgt spid="10"/>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circle(in)">
                                      <p:cBhvr>
                                        <p:cTn id="33" dur="2000"/>
                                        <p:tgtEl>
                                          <p:spTgt spid="11"/>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circle(in)">
                                      <p:cBhvr>
                                        <p:cTn id="36"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6B8E4A6-7A44-EBE0-9910-9A00D8E0B45B}"/>
              </a:ext>
            </a:extLst>
          </p:cNvPr>
          <p:cNvPicPr>
            <a:picLocks noChangeAspect="1"/>
          </p:cNvPicPr>
          <p:nvPr/>
        </p:nvPicPr>
        <p:blipFill>
          <a:blip r:embed="rId3"/>
          <a:stretch>
            <a:fillRect/>
          </a:stretch>
        </p:blipFill>
        <p:spPr>
          <a:xfrm>
            <a:off x="0" y="-13157"/>
            <a:ext cx="12192000" cy="6871157"/>
          </a:xfrm>
          <a:prstGeom prst="rect">
            <a:avLst/>
          </a:prstGeom>
        </p:spPr>
      </p:pic>
      <p:sp>
        <p:nvSpPr>
          <p:cNvPr id="4" name="Rectangle 3">
            <a:extLst>
              <a:ext uri="{FF2B5EF4-FFF2-40B4-BE49-F238E27FC236}">
                <a16:creationId xmlns:a16="http://schemas.microsoft.com/office/drawing/2014/main" id="{4141F38F-80AF-AD9B-7CD9-7DC60AC88E9C}"/>
              </a:ext>
            </a:extLst>
          </p:cNvPr>
          <p:cNvSpPr/>
          <p:nvPr/>
        </p:nvSpPr>
        <p:spPr>
          <a:xfrm>
            <a:off x="7229331" y="191822"/>
            <a:ext cx="4703922" cy="2524015"/>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AE8FBBBB-1DBF-4BCC-3D65-2C44D5EE258C}"/>
              </a:ext>
            </a:extLst>
          </p:cNvPr>
          <p:cNvSpPr/>
          <p:nvPr/>
        </p:nvSpPr>
        <p:spPr>
          <a:xfrm>
            <a:off x="8316684" y="2920816"/>
            <a:ext cx="3822689" cy="3921833"/>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t>Returned, Delivered, and Total Orders by Category (Stacked Bar Chart)</a:t>
            </a:r>
            <a:r>
              <a:rPr lang="en-GB" dirty="0"/>
              <a:t>:</a:t>
            </a:r>
          </a:p>
          <a:p>
            <a:endParaRPr lang="en-GB" dirty="0"/>
          </a:p>
          <a:p>
            <a:pPr>
              <a:buFont typeface="Arial" panose="020B0604020202020204" pitchFamily="34" charset="0"/>
              <a:buChar char="•"/>
            </a:pPr>
            <a:r>
              <a:rPr lang="en-GB" sz="1400" dirty="0"/>
              <a:t>This stacked bar chart compares returned orders, delivered orders, and total orders for Office Supplies, Furniture, and Technology.</a:t>
            </a:r>
          </a:p>
          <a:p>
            <a:pPr>
              <a:buFont typeface="Arial" panose="020B0604020202020204" pitchFamily="34" charset="0"/>
              <a:buChar char="•"/>
            </a:pPr>
            <a:endParaRPr lang="en-GB" sz="1400" dirty="0"/>
          </a:p>
          <a:p>
            <a:pPr>
              <a:buFont typeface="Arial" panose="020B0604020202020204" pitchFamily="34" charset="0"/>
              <a:buChar char="•"/>
            </a:pPr>
            <a:r>
              <a:rPr lang="en-GB" sz="1400" dirty="0"/>
              <a:t>Office Supplies shows the highest number of total orders, with a smaller proportion of returned orders. Furniture and Technology have fewer total orders but relatively higher proportions of returns.</a:t>
            </a:r>
            <a:endParaRPr lang="en-US" sz="1400" dirty="0"/>
          </a:p>
        </p:txBody>
      </p:sp>
      <p:sp>
        <p:nvSpPr>
          <p:cNvPr id="10" name="Rectangle 9">
            <a:extLst>
              <a:ext uri="{FF2B5EF4-FFF2-40B4-BE49-F238E27FC236}">
                <a16:creationId xmlns:a16="http://schemas.microsoft.com/office/drawing/2014/main" id="{807DD5F9-185C-F672-95D4-59BBB072B5A3}"/>
              </a:ext>
            </a:extLst>
          </p:cNvPr>
          <p:cNvSpPr/>
          <p:nvPr/>
        </p:nvSpPr>
        <p:spPr>
          <a:xfrm>
            <a:off x="288303" y="4160172"/>
            <a:ext cx="3841953" cy="2294442"/>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69B2CBE9-97D7-6742-0413-D6542914B42E}"/>
              </a:ext>
            </a:extLst>
          </p:cNvPr>
          <p:cNvSpPr/>
          <p:nvPr/>
        </p:nvSpPr>
        <p:spPr>
          <a:xfrm>
            <a:off x="129428" y="139603"/>
            <a:ext cx="4000828" cy="3678216"/>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b="1" dirty="0"/>
              <a:t>Sales Performance and Target Report (Gauge Chart)</a:t>
            </a:r>
            <a:r>
              <a:rPr lang="en-GB" dirty="0"/>
              <a:t>:</a:t>
            </a:r>
          </a:p>
          <a:p>
            <a:endParaRPr lang="en-GB" dirty="0"/>
          </a:p>
          <a:p>
            <a:pPr>
              <a:buFont typeface="Arial" panose="020B0604020202020204" pitchFamily="34" charset="0"/>
              <a:buChar char="•"/>
            </a:pPr>
            <a:r>
              <a:rPr lang="en-GB" sz="1400" dirty="0">
                <a:solidFill>
                  <a:schemeClr val="bg1"/>
                </a:solidFill>
              </a:rPr>
              <a:t>This gauge chart tracks the current sales performance against a target of 1 million units or dollars (indicated as "1M").</a:t>
            </a:r>
          </a:p>
          <a:p>
            <a:pPr>
              <a:buFont typeface="Arial" panose="020B0604020202020204" pitchFamily="34" charset="0"/>
              <a:buChar char="•"/>
            </a:pPr>
            <a:endParaRPr lang="en-GB" sz="1400" dirty="0">
              <a:solidFill>
                <a:schemeClr val="bg1"/>
              </a:solidFill>
            </a:endParaRPr>
          </a:p>
          <a:p>
            <a:pPr>
              <a:buFont typeface="Arial" panose="020B0604020202020204" pitchFamily="34" charset="0"/>
              <a:buChar char="•"/>
            </a:pPr>
            <a:r>
              <a:rPr lang="en-GB" sz="1400" dirty="0">
                <a:solidFill>
                  <a:schemeClr val="bg1"/>
                </a:solidFill>
              </a:rPr>
              <a:t>The value displayed in blue text ("614K") represents the actual sales achieved so far, while "675K" is likely the goal at this stage of the period.</a:t>
            </a:r>
          </a:p>
          <a:p>
            <a:pPr>
              <a:buFont typeface="Arial" panose="020B0604020202020204" pitchFamily="34" charset="0"/>
              <a:buChar char="•"/>
            </a:pPr>
            <a:endParaRPr lang="en-GB" sz="1400" dirty="0">
              <a:solidFill>
                <a:schemeClr val="bg1"/>
              </a:solidFill>
            </a:endParaRPr>
          </a:p>
          <a:p>
            <a:pPr>
              <a:buFont typeface="Arial" panose="020B0604020202020204" pitchFamily="34" charset="0"/>
              <a:buChar char="•"/>
            </a:pPr>
            <a:r>
              <a:rPr lang="en-GB" sz="1400" dirty="0">
                <a:solidFill>
                  <a:schemeClr val="bg1"/>
                </a:solidFill>
              </a:rPr>
              <a:t>The needle shows how close the current sales are to the goal, giving a visual representation of progress.</a:t>
            </a:r>
          </a:p>
          <a:p>
            <a:pPr algn="ctr"/>
            <a:endParaRPr lang="en-US" sz="1400" dirty="0">
              <a:solidFill>
                <a:sysClr val="windowText" lastClr="000000"/>
              </a:solidFill>
            </a:endParaRPr>
          </a:p>
        </p:txBody>
      </p:sp>
      <p:sp>
        <p:nvSpPr>
          <p:cNvPr id="16" name="Oval 15">
            <a:extLst>
              <a:ext uri="{FF2B5EF4-FFF2-40B4-BE49-F238E27FC236}">
                <a16:creationId xmlns:a16="http://schemas.microsoft.com/office/drawing/2014/main" id="{6B2563DD-7BC8-DDA0-E853-0D1DF04D8798}"/>
              </a:ext>
            </a:extLst>
          </p:cNvPr>
          <p:cNvSpPr/>
          <p:nvPr/>
        </p:nvSpPr>
        <p:spPr>
          <a:xfrm>
            <a:off x="7741486" y="2825486"/>
            <a:ext cx="575198" cy="596935"/>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21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551</TotalTime>
  <Words>1678</Words>
  <Application>Microsoft Office PowerPoint</Application>
  <PresentationFormat>Widescreen</PresentationFormat>
  <Paragraphs>143</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Consolas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DADWAL</dc:creator>
  <cp:lastModifiedBy>NIKHIL DADWAL</cp:lastModifiedBy>
  <cp:revision>10</cp:revision>
  <dcterms:created xsi:type="dcterms:W3CDTF">2024-10-14T07:16:12Z</dcterms:created>
  <dcterms:modified xsi:type="dcterms:W3CDTF">2024-10-15T07:51:46Z</dcterms:modified>
</cp:coreProperties>
</file>